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72" r:id="rId3"/>
    <p:sldId id="270" r:id="rId4"/>
    <p:sldId id="277" r:id="rId5"/>
    <p:sldId id="278" r:id="rId6"/>
    <p:sldId id="273" r:id="rId7"/>
    <p:sldId id="274" r:id="rId8"/>
    <p:sldId id="275" r:id="rId9"/>
  </p:sldIdLst>
  <p:sldSz cx="12192000" cy="6858000"/>
  <p:notesSz cx="6735763" cy="98663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BFE9"/>
    <a:srgbClr val="FFF2CC"/>
    <a:srgbClr val="D2A5E7"/>
    <a:srgbClr val="E9BBDB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12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9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1B3A6-2191-4A9F-AC49-A8DC0F2B742D}" type="datetimeFigureOut">
              <a:rPr lang="ko-KR" altLang="en-US" smtClean="0"/>
              <a:t>2020-01-16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3177D-DA7C-416E-9CE4-C1D02D99FC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7268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1B3A6-2191-4A9F-AC49-A8DC0F2B742D}" type="datetimeFigureOut">
              <a:rPr lang="ko-KR" altLang="en-US" smtClean="0"/>
              <a:t>2020-01-16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3177D-DA7C-416E-9CE4-C1D02D99FC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2958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1B3A6-2191-4A9F-AC49-A8DC0F2B742D}" type="datetimeFigureOut">
              <a:rPr lang="ko-KR" altLang="en-US" smtClean="0"/>
              <a:t>2020-01-16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3177D-DA7C-416E-9CE4-C1D02D99FC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0455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1B3A6-2191-4A9F-AC49-A8DC0F2B742D}" type="datetimeFigureOut">
              <a:rPr lang="ko-KR" altLang="en-US" smtClean="0"/>
              <a:t>2020-01-16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3177D-DA7C-416E-9CE4-C1D02D99FC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1346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1B3A6-2191-4A9F-AC49-A8DC0F2B742D}" type="datetimeFigureOut">
              <a:rPr lang="ko-KR" altLang="en-US" smtClean="0"/>
              <a:t>2020-01-16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3177D-DA7C-416E-9CE4-C1D02D99FC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3159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1B3A6-2191-4A9F-AC49-A8DC0F2B742D}" type="datetimeFigureOut">
              <a:rPr lang="ko-KR" altLang="en-US" smtClean="0"/>
              <a:t>2020-01-16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3177D-DA7C-416E-9CE4-C1D02D99FC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0411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1B3A6-2191-4A9F-AC49-A8DC0F2B742D}" type="datetimeFigureOut">
              <a:rPr lang="ko-KR" altLang="en-US" smtClean="0"/>
              <a:t>2020-01-16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3177D-DA7C-416E-9CE4-C1D02D99FC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40425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1B3A6-2191-4A9F-AC49-A8DC0F2B742D}" type="datetimeFigureOut">
              <a:rPr lang="ko-KR" altLang="en-US" smtClean="0"/>
              <a:t>2020-01-16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3177D-DA7C-416E-9CE4-C1D02D99FC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3906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1B3A6-2191-4A9F-AC49-A8DC0F2B742D}" type="datetimeFigureOut">
              <a:rPr lang="ko-KR" altLang="en-US" smtClean="0"/>
              <a:t>2020-01-16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3177D-DA7C-416E-9CE4-C1D02D99FC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733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1B3A6-2191-4A9F-AC49-A8DC0F2B742D}" type="datetimeFigureOut">
              <a:rPr lang="ko-KR" altLang="en-US" smtClean="0"/>
              <a:t>2020-01-16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3177D-DA7C-416E-9CE4-C1D02D99FC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4359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1B3A6-2191-4A9F-AC49-A8DC0F2B742D}" type="datetimeFigureOut">
              <a:rPr lang="ko-KR" altLang="en-US" smtClean="0"/>
              <a:t>2020-01-16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3177D-DA7C-416E-9CE4-C1D02D99FC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1233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F1B3A6-2191-4A9F-AC49-A8DC0F2B742D}" type="datetimeFigureOut">
              <a:rPr lang="ko-KR" altLang="en-US" smtClean="0"/>
              <a:t>2020-01-16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D3177D-DA7C-416E-9CE4-C1D02D99FC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4812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894089" y="735302"/>
            <a:ext cx="1440000" cy="360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solidFill>
                  <a:schemeClr val="tx1"/>
                </a:solidFill>
              </a:rPr>
              <a:t>어드벤처 디자인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2741" y="0"/>
            <a:ext cx="11585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pc="600" dirty="0" smtClean="0"/>
              <a:t>전자전기공학부 교과과정 이수체계도</a:t>
            </a:r>
            <a:endParaRPr lang="ko-KR" altLang="en-US" spc="600" dirty="0"/>
          </a:p>
        </p:txBody>
      </p:sp>
      <p:cxnSp>
        <p:nvCxnSpPr>
          <p:cNvPr id="7" name="직선 연결선 6"/>
          <p:cNvCxnSpPr/>
          <p:nvPr/>
        </p:nvCxnSpPr>
        <p:spPr>
          <a:xfrm>
            <a:off x="534295" y="359906"/>
            <a:ext cx="11096775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/>
        </p:nvCxnSpPr>
        <p:spPr>
          <a:xfrm>
            <a:off x="534295" y="641024"/>
            <a:ext cx="11096775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/>
        </p:nvCxnSpPr>
        <p:spPr>
          <a:xfrm>
            <a:off x="6125509" y="754144"/>
            <a:ext cx="0" cy="5688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/>
        </p:nvCxnSpPr>
        <p:spPr>
          <a:xfrm>
            <a:off x="3101075" y="760431"/>
            <a:ext cx="0" cy="5688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9181362" y="783998"/>
            <a:ext cx="0" cy="5688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 flipV="1">
            <a:off x="141402" y="6618262"/>
            <a:ext cx="11776878" cy="2763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직사각형 23"/>
          <p:cNvSpPr/>
          <p:nvPr/>
        </p:nvSpPr>
        <p:spPr>
          <a:xfrm>
            <a:off x="9821931" y="750761"/>
            <a:ext cx="1587885" cy="360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err="1" smtClean="0">
                <a:solidFill>
                  <a:schemeClr val="tx1"/>
                </a:solidFill>
              </a:rPr>
              <a:t>캡스톤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 디자인</a:t>
            </a:r>
            <a:endParaRPr lang="en-US" altLang="ko-KR" sz="1000" b="1" dirty="0" smtClean="0">
              <a:solidFill>
                <a:schemeClr val="tx1"/>
              </a:solidFill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3466800" y="738151"/>
            <a:ext cx="900000" cy="3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50" b="1" dirty="0" smtClean="0">
                <a:solidFill>
                  <a:schemeClr val="tx1"/>
                </a:solidFill>
              </a:rPr>
              <a:t>전기회로 실험</a:t>
            </a:r>
          </a:p>
        </p:txBody>
      </p:sp>
      <p:sp>
        <p:nvSpPr>
          <p:cNvPr id="29" name="직사각형 28"/>
          <p:cNvSpPr/>
          <p:nvPr/>
        </p:nvSpPr>
        <p:spPr>
          <a:xfrm>
            <a:off x="4824000" y="734072"/>
            <a:ext cx="900000" cy="3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50" b="1" dirty="0" smtClean="0">
                <a:solidFill>
                  <a:schemeClr val="tx1"/>
                </a:solidFill>
              </a:rPr>
              <a:t>디지털 실험</a:t>
            </a:r>
            <a:endParaRPr lang="en-US" altLang="ko-KR" sz="850" b="1" dirty="0" smtClean="0">
              <a:solidFill>
                <a:schemeClr val="tx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89745" y="431441"/>
            <a:ext cx="219403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/>
              <a:t>1</a:t>
            </a:r>
            <a:r>
              <a:rPr lang="ko-KR" altLang="en-US" sz="800" dirty="0" smtClean="0"/>
              <a:t>학기                           </a:t>
            </a:r>
            <a:r>
              <a:rPr lang="en-US" altLang="ko-KR" sz="800" dirty="0" smtClean="0"/>
              <a:t>2</a:t>
            </a:r>
            <a:r>
              <a:rPr lang="ko-KR" altLang="en-US" sz="800" dirty="0" smtClean="0"/>
              <a:t>학기  </a:t>
            </a:r>
            <a:endParaRPr lang="ko-KR" altLang="en-US" sz="800" dirty="0"/>
          </a:p>
        </p:txBody>
      </p:sp>
      <p:sp>
        <p:nvSpPr>
          <p:cNvPr id="35" name="TextBox 34"/>
          <p:cNvSpPr txBox="1"/>
          <p:nvPr/>
        </p:nvSpPr>
        <p:spPr>
          <a:xfrm>
            <a:off x="3628196" y="440408"/>
            <a:ext cx="19337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/>
              <a:t>1</a:t>
            </a:r>
            <a:r>
              <a:rPr lang="ko-KR" altLang="en-US" sz="800" dirty="0" smtClean="0"/>
              <a:t>학기                           </a:t>
            </a:r>
            <a:r>
              <a:rPr lang="en-US" altLang="ko-KR" sz="800" dirty="0" smtClean="0"/>
              <a:t>2</a:t>
            </a:r>
            <a:r>
              <a:rPr lang="ko-KR" altLang="en-US" sz="800" dirty="0" smtClean="0"/>
              <a:t>학기</a:t>
            </a:r>
            <a:endParaRPr lang="ko-KR" altLang="en-US" sz="800" dirty="0"/>
          </a:p>
        </p:txBody>
      </p:sp>
      <p:sp>
        <p:nvSpPr>
          <p:cNvPr id="36" name="TextBox 35"/>
          <p:cNvSpPr txBox="1"/>
          <p:nvPr/>
        </p:nvSpPr>
        <p:spPr>
          <a:xfrm>
            <a:off x="6723497" y="440408"/>
            <a:ext cx="186650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/>
              <a:t>1</a:t>
            </a:r>
            <a:r>
              <a:rPr lang="ko-KR" altLang="en-US" sz="800" dirty="0" smtClean="0"/>
              <a:t>학기                               </a:t>
            </a:r>
            <a:r>
              <a:rPr lang="en-US" altLang="ko-KR" sz="800" dirty="0" smtClean="0"/>
              <a:t>2</a:t>
            </a:r>
            <a:r>
              <a:rPr lang="ko-KR" altLang="en-US" sz="800" dirty="0" smtClean="0"/>
              <a:t>학기</a:t>
            </a:r>
            <a:endParaRPr lang="ko-KR" altLang="en-US" sz="800" dirty="0"/>
          </a:p>
        </p:txBody>
      </p:sp>
      <p:sp>
        <p:nvSpPr>
          <p:cNvPr id="37" name="TextBox 36"/>
          <p:cNvSpPr txBox="1"/>
          <p:nvPr/>
        </p:nvSpPr>
        <p:spPr>
          <a:xfrm>
            <a:off x="9701589" y="437213"/>
            <a:ext cx="186650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/>
              <a:t>1</a:t>
            </a:r>
            <a:r>
              <a:rPr lang="ko-KR" altLang="en-US" sz="800" dirty="0" smtClean="0"/>
              <a:t>학기                               </a:t>
            </a:r>
            <a:r>
              <a:rPr lang="en-US" altLang="ko-KR" sz="800" dirty="0" smtClean="0"/>
              <a:t>2</a:t>
            </a:r>
            <a:r>
              <a:rPr lang="ko-KR" altLang="en-US" sz="800" dirty="0" smtClean="0"/>
              <a:t>학기</a:t>
            </a:r>
            <a:endParaRPr lang="ko-KR" altLang="en-US" sz="800" dirty="0"/>
          </a:p>
        </p:txBody>
      </p:sp>
      <p:sp>
        <p:nvSpPr>
          <p:cNvPr id="38" name="TextBox 37"/>
          <p:cNvSpPr txBox="1"/>
          <p:nvPr/>
        </p:nvSpPr>
        <p:spPr>
          <a:xfrm>
            <a:off x="1380389" y="326944"/>
            <a:ext cx="6127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/>
              <a:t>1</a:t>
            </a:r>
            <a:r>
              <a:rPr lang="ko-KR" altLang="en-US" sz="1100" dirty="0" smtClean="0"/>
              <a:t>학년</a:t>
            </a:r>
            <a:endParaRPr lang="ko-KR" altLang="en-US" sz="1100" dirty="0"/>
          </a:p>
        </p:txBody>
      </p:sp>
      <p:sp>
        <p:nvSpPr>
          <p:cNvPr id="40" name="TextBox 39"/>
          <p:cNvSpPr txBox="1"/>
          <p:nvPr/>
        </p:nvSpPr>
        <p:spPr>
          <a:xfrm>
            <a:off x="4370199" y="347691"/>
            <a:ext cx="6127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/>
              <a:t>2</a:t>
            </a:r>
            <a:r>
              <a:rPr lang="ko-KR" altLang="en-US" sz="1100" dirty="0" smtClean="0"/>
              <a:t>학년</a:t>
            </a:r>
            <a:endParaRPr lang="ko-KR" altLang="en-US" sz="1100" dirty="0"/>
          </a:p>
        </p:txBody>
      </p:sp>
      <p:sp>
        <p:nvSpPr>
          <p:cNvPr id="41" name="TextBox 40"/>
          <p:cNvSpPr txBox="1"/>
          <p:nvPr/>
        </p:nvSpPr>
        <p:spPr>
          <a:xfrm>
            <a:off x="7350379" y="334366"/>
            <a:ext cx="6127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/>
              <a:t>3</a:t>
            </a:r>
            <a:r>
              <a:rPr lang="ko-KR" altLang="en-US" sz="1100" dirty="0" smtClean="0"/>
              <a:t>학년</a:t>
            </a:r>
            <a:endParaRPr lang="ko-KR" altLang="en-US" sz="1100" dirty="0"/>
          </a:p>
        </p:txBody>
      </p:sp>
      <p:sp>
        <p:nvSpPr>
          <p:cNvPr id="42" name="TextBox 41"/>
          <p:cNvSpPr txBox="1"/>
          <p:nvPr/>
        </p:nvSpPr>
        <p:spPr>
          <a:xfrm>
            <a:off x="10381028" y="331790"/>
            <a:ext cx="6127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/>
              <a:t>4</a:t>
            </a:r>
            <a:r>
              <a:rPr lang="ko-KR" altLang="en-US" sz="1100" dirty="0" smtClean="0"/>
              <a:t>학년</a:t>
            </a:r>
            <a:endParaRPr lang="ko-KR" altLang="en-US" sz="1100" dirty="0"/>
          </a:p>
        </p:txBody>
      </p:sp>
      <p:sp>
        <p:nvSpPr>
          <p:cNvPr id="43" name="순서도: 수행의 시작/종료 42"/>
          <p:cNvSpPr/>
          <p:nvPr/>
        </p:nvSpPr>
        <p:spPr>
          <a:xfrm>
            <a:off x="535129" y="2135283"/>
            <a:ext cx="900000" cy="360000"/>
          </a:xfrm>
          <a:prstGeom prst="flowChartTerminator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50" b="1" dirty="0" err="1" smtClean="0">
                <a:solidFill>
                  <a:schemeClr val="tx1"/>
                </a:solidFill>
              </a:rPr>
              <a:t>미적분학</a:t>
            </a:r>
            <a:endParaRPr lang="en-US" altLang="ko-KR" sz="850" b="1" dirty="0">
              <a:solidFill>
                <a:schemeClr val="tx1"/>
              </a:solidFill>
            </a:endParaRPr>
          </a:p>
          <a:p>
            <a:pPr algn="ctr"/>
            <a:r>
              <a:rPr lang="ko-KR" altLang="en-US" sz="850" b="1" dirty="0" smtClean="0">
                <a:solidFill>
                  <a:schemeClr val="tx1"/>
                </a:solidFill>
              </a:rPr>
              <a:t>및 연습 </a:t>
            </a:r>
            <a:r>
              <a:rPr lang="en-US" altLang="ko-KR" sz="850" b="1" dirty="0" smtClean="0">
                <a:solidFill>
                  <a:schemeClr val="tx1"/>
                </a:solidFill>
              </a:rPr>
              <a:t>1</a:t>
            </a:r>
            <a:endParaRPr lang="ko-KR" altLang="en-US" sz="850" b="1" dirty="0">
              <a:solidFill>
                <a:schemeClr val="tx1"/>
              </a:solidFill>
            </a:endParaRPr>
          </a:p>
        </p:txBody>
      </p:sp>
      <p:sp>
        <p:nvSpPr>
          <p:cNvPr id="45" name="순서도: 수행의 시작/종료 44"/>
          <p:cNvSpPr/>
          <p:nvPr/>
        </p:nvSpPr>
        <p:spPr>
          <a:xfrm>
            <a:off x="1891702" y="2135283"/>
            <a:ext cx="900000" cy="360000"/>
          </a:xfrm>
          <a:prstGeom prst="flowChartTerminator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50" b="1" dirty="0" err="1" smtClean="0">
                <a:solidFill>
                  <a:schemeClr val="tx1"/>
                </a:solidFill>
              </a:rPr>
              <a:t>미적분학</a:t>
            </a:r>
            <a:endParaRPr lang="en-US" altLang="ko-KR" sz="850" b="1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850" b="1" dirty="0" smtClean="0">
                <a:solidFill>
                  <a:schemeClr val="tx1"/>
                </a:solidFill>
              </a:rPr>
              <a:t>및 연습 </a:t>
            </a:r>
            <a:r>
              <a:rPr lang="en-US" altLang="ko-KR" sz="850" b="1" dirty="0" smtClean="0">
                <a:solidFill>
                  <a:schemeClr val="tx1"/>
                </a:solidFill>
              </a:rPr>
              <a:t>2</a:t>
            </a:r>
            <a:endParaRPr lang="ko-KR" altLang="en-US" sz="850" b="1" dirty="0">
              <a:solidFill>
                <a:schemeClr val="tx1"/>
              </a:solidFill>
            </a:endParaRPr>
          </a:p>
        </p:txBody>
      </p:sp>
      <p:sp>
        <p:nvSpPr>
          <p:cNvPr id="46" name="순서도: 수행의 시작/종료 45"/>
          <p:cNvSpPr/>
          <p:nvPr/>
        </p:nvSpPr>
        <p:spPr>
          <a:xfrm>
            <a:off x="536400" y="1232917"/>
            <a:ext cx="900000" cy="360000"/>
          </a:xfrm>
          <a:prstGeom prst="flowChartTerminator">
            <a:avLst/>
          </a:prstGeom>
          <a:solidFill>
            <a:schemeClr val="accent2">
              <a:lumMod val="40000"/>
              <a:lumOff val="6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50" b="1" dirty="0" smtClean="0">
                <a:solidFill>
                  <a:schemeClr val="tx1"/>
                </a:solidFill>
              </a:rPr>
              <a:t>프로그래밍 기초와 실습</a:t>
            </a:r>
            <a:endParaRPr lang="ko-KR" altLang="en-US" sz="850" b="1" dirty="0">
              <a:solidFill>
                <a:schemeClr val="tx1"/>
              </a:solidFill>
            </a:endParaRPr>
          </a:p>
        </p:txBody>
      </p:sp>
      <p:sp>
        <p:nvSpPr>
          <p:cNvPr id="47" name="순서도: 수행의 시작/종료 46"/>
          <p:cNvSpPr/>
          <p:nvPr/>
        </p:nvSpPr>
        <p:spPr>
          <a:xfrm>
            <a:off x="554560" y="2970397"/>
            <a:ext cx="900000" cy="360000"/>
          </a:xfrm>
          <a:prstGeom prst="flowChartTerminator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50" b="1" dirty="0" smtClean="0">
                <a:solidFill>
                  <a:schemeClr val="tx1"/>
                </a:solidFill>
              </a:rPr>
              <a:t>일반물리학 및 실험 </a:t>
            </a:r>
            <a:r>
              <a:rPr lang="en-US" altLang="ko-KR" sz="850" b="1" dirty="0" smtClean="0">
                <a:solidFill>
                  <a:schemeClr val="tx1"/>
                </a:solidFill>
              </a:rPr>
              <a:t>1</a:t>
            </a:r>
            <a:endParaRPr lang="ko-KR" altLang="en-US" sz="850" b="1" dirty="0">
              <a:solidFill>
                <a:schemeClr val="tx1"/>
              </a:solidFill>
            </a:endParaRPr>
          </a:p>
        </p:txBody>
      </p:sp>
      <p:sp>
        <p:nvSpPr>
          <p:cNvPr id="48" name="순서도: 수행의 시작/종료 47"/>
          <p:cNvSpPr/>
          <p:nvPr/>
        </p:nvSpPr>
        <p:spPr>
          <a:xfrm>
            <a:off x="1888033" y="2970397"/>
            <a:ext cx="900000" cy="360000"/>
          </a:xfrm>
          <a:prstGeom prst="flowChartTerminator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50" b="1" dirty="0" smtClean="0">
                <a:solidFill>
                  <a:schemeClr val="tx1"/>
                </a:solidFill>
              </a:rPr>
              <a:t>일반물리학 및 실험 </a:t>
            </a:r>
            <a:r>
              <a:rPr lang="en-US" altLang="ko-KR" sz="850" b="1" dirty="0">
                <a:solidFill>
                  <a:schemeClr val="tx1"/>
                </a:solidFill>
              </a:rPr>
              <a:t>2</a:t>
            </a:r>
            <a:endParaRPr lang="ko-KR" altLang="en-US" sz="850" b="1" dirty="0">
              <a:solidFill>
                <a:schemeClr val="tx1"/>
              </a:solidFill>
            </a:endParaRPr>
          </a:p>
        </p:txBody>
      </p:sp>
      <p:sp>
        <p:nvSpPr>
          <p:cNvPr id="49" name="순서도: 수행의 시작/종료 48"/>
          <p:cNvSpPr/>
          <p:nvPr/>
        </p:nvSpPr>
        <p:spPr>
          <a:xfrm>
            <a:off x="1930285" y="3454081"/>
            <a:ext cx="792000" cy="360000"/>
          </a:xfrm>
          <a:prstGeom prst="flowChartTerminator">
            <a:avLst/>
          </a:prstGeom>
          <a:solidFill>
            <a:schemeClr val="accent2">
              <a:lumMod val="40000"/>
              <a:lumOff val="6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 smtClean="0">
                <a:solidFill>
                  <a:schemeClr val="tx1"/>
                </a:solidFill>
              </a:rPr>
              <a:t>화학개론</a:t>
            </a:r>
            <a:endParaRPr lang="ko-KR" altLang="en-US" sz="900" b="1" dirty="0">
              <a:solidFill>
                <a:schemeClr val="tx1"/>
              </a:solidFill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76641" y="3956896"/>
            <a:ext cx="2963949" cy="24039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0" dirty="0">
                <a:solidFill>
                  <a:schemeClr val="tx1"/>
                </a:solidFill>
              </a:rPr>
              <a:t>* </a:t>
            </a:r>
            <a:r>
              <a:rPr lang="ko-KR" altLang="en-US" sz="850" dirty="0">
                <a:solidFill>
                  <a:schemeClr val="tx1"/>
                </a:solidFill>
              </a:rPr>
              <a:t>필수과목은 </a:t>
            </a:r>
            <a:r>
              <a:rPr lang="ko-KR" altLang="en-US" sz="850" dirty="0" err="1">
                <a:solidFill>
                  <a:schemeClr val="tx1"/>
                </a:solidFill>
              </a:rPr>
              <a:t>입학년도에</a:t>
            </a:r>
            <a:r>
              <a:rPr lang="ko-KR" altLang="en-US" sz="850" dirty="0">
                <a:solidFill>
                  <a:schemeClr val="tx1"/>
                </a:solidFill>
              </a:rPr>
              <a:t> 따라 </a:t>
            </a:r>
            <a:r>
              <a:rPr lang="ko-KR" altLang="en-US" sz="850" dirty="0" smtClean="0">
                <a:solidFill>
                  <a:schemeClr val="tx1"/>
                </a:solidFill>
              </a:rPr>
              <a:t>아래와 </a:t>
            </a:r>
            <a:r>
              <a:rPr lang="ko-KR" altLang="en-US" sz="850" dirty="0">
                <a:solidFill>
                  <a:schemeClr val="tx1"/>
                </a:solidFill>
              </a:rPr>
              <a:t>같음</a:t>
            </a:r>
            <a:endParaRPr lang="en-US" altLang="ko-KR" sz="850" dirty="0">
              <a:solidFill>
                <a:schemeClr val="tx1"/>
              </a:solidFill>
            </a:endParaRPr>
          </a:p>
          <a:p>
            <a:pPr algn="ctr"/>
            <a:endParaRPr lang="en-US" altLang="ko-KR" sz="850" dirty="0">
              <a:solidFill>
                <a:schemeClr val="tx1"/>
              </a:solidFill>
            </a:endParaRPr>
          </a:p>
          <a:p>
            <a:pPr algn="ctr"/>
            <a:r>
              <a:rPr lang="en-US" altLang="ko-KR" sz="850" b="1" dirty="0">
                <a:solidFill>
                  <a:schemeClr val="tx1"/>
                </a:solidFill>
              </a:rPr>
              <a:t>2011</a:t>
            </a:r>
            <a:r>
              <a:rPr lang="ko-KR" altLang="en-US" sz="850" b="1" dirty="0">
                <a:solidFill>
                  <a:schemeClr val="tx1"/>
                </a:solidFill>
              </a:rPr>
              <a:t>년 이전</a:t>
            </a:r>
            <a:endParaRPr lang="en-US" altLang="ko-KR" sz="850" b="1" dirty="0">
              <a:solidFill>
                <a:schemeClr val="tx1"/>
              </a:solidFill>
            </a:endParaRPr>
          </a:p>
          <a:p>
            <a:pPr algn="ctr"/>
            <a:r>
              <a:rPr lang="en-US" altLang="ko-KR" sz="850" dirty="0">
                <a:solidFill>
                  <a:schemeClr val="tx1"/>
                </a:solidFill>
              </a:rPr>
              <a:t>: </a:t>
            </a:r>
            <a:r>
              <a:rPr lang="ko-KR" altLang="en-US" sz="850" dirty="0" smtClean="0">
                <a:solidFill>
                  <a:schemeClr val="tx1"/>
                </a:solidFill>
              </a:rPr>
              <a:t>어드벤처디자인</a:t>
            </a:r>
            <a:r>
              <a:rPr lang="en-US" altLang="ko-KR" sz="850" dirty="0" smtClean="0">
                <a:solidFill>
                  <a:schemeClr val="tx1"/>
                </a:solidFill>
              </a:rPr>
              <a:t>, </a:t>
            </a:r>
            <a:r>
              <a:rPr lang="ko-KR" altLang="en-US" sz="850" dirty="0" err="1">
                <a:solidFill>
                  <a:schemeClr val="tx1"/>
                </a:solidFill>
              </a:rPr>
              <a:t>캡스톤</a:t>
            </a:r>
            <a:r>
              <a:rPr lang="ko-KR" altLang="en-US" sz="850" dirty="0">
                <a:solidFill>
                  <a:schemeClr val="tx1"/>
                </a:solidFill>
              </a:rPr>
              <a:t> </a:t>
            </a:r>
            <a:r>
              <a:rPr lang="ko-KR" altLang="en-US" sz="850" dirty="0" smtClean="0">
                <a:solidFill>
                  <a:schemeClr val="tx1"/>
                </a:solidFill>
              </a:rPr>
              <a:t>디자인</a:t>
            </a:r>
            <a:endParaRPr lang="en-US" altLang="ko-KR" sz="850" dirty="0">
              <a:solidFill>
                <a:schemeClr val="tx1"/>
              </a:solidFill>
            </a:endParaRPr>
          </a:p>
          <a:p>
            <a:pPr algn="ctr"/>
            <a:endParaRPr lang="en-US" altLang="ko-KR" sz="850" dirty="0">
              <a:solidFill>
                <a:schemeClr val="tx1"/>
              </a:solidFill>
            </a:endParaRPr>
          </a:p>
          <a:p>
            <a:pPr algn="ctr"/>
            <a:r>
              <a:rPr lang="en-US" altLang="ko-KR" sz="850" b="1" dirty="0">
                <a:solidFill>
                  <a:schemeClr val="tx1"/>
                </a:solidFill>
              </a:rPr>
              <a:t>2012</a:t>
            </a:r>
            <a:r>
              <a:rPr lang="ko-KR" altLang="en-US" sz="850" b="1" dirty="0">
                <a:solidFill>
                  <a:schemeClr val="tx1"/>
                </a:solidFill>
              </a:rPr>
              <a:t>년 </a:t>
            </a:r>
            <a:r>
              <a:rPr lang="en-US" altLang="ko-KR" sz="850" b="1" dirty="0">
                <a:solidFill>
                  <a:schemeClr val="tx1"/>
                </a:solidFill>
              </a:rPr>
              <a:t>~ 2017</a:t>
            </a:r>
            <a:r>
              <a:rPr lang="ko-KR" altLang="en-US" sz="850" b="1" dirty="0">
                <a:solidFill>
                  <a:schemeClr val="tx1"/>
                </a:solidFill>
              </a:rPr>
              <a:t>년</a:t>
            </a:r>
            <a:endParaRPr lang="en-US" altLang="ko-KR" sz="850" b="1" dirty="0">
              <a:solidFill>
                <a:schemeClr val="tx1"/>
              </a:solidFill>
            </a:endParaRPr>
          </a:p>
          <a:p>
            <a:pPr algn="ctr"/>
            <a:r>
              <a:rPr lang="en-US" altLang="ko-KR" sz="850" dirty="0">
                <a:solidFill>
                  <a:schemeClr val="tx1"/>
                </a:solidFill>
              </a:rPr>
              <a:t>: </a:t>
            </a:r>
            <a:r>
              <a:rPr lang="ko-KR" altLang="en-US" sz="850" dirty="0" smtClean="0">
                <a:solidFill>
                  <a:schemeClr val="tx1"/>
                </a:solidFill>
              </a:rPr>
              <a:t>어드벤처디자인</a:t>
            </a:r>
            <a:r>
              <a:rPr lang="en-US" altLang="ko-KR" sz="850" dirty="0">
                <a:solidFill>
                  <a:schemeClr val="tx1"/>
                </a:solidFill>
              </a:rPr>
              <a:t>, </a:t>
            </a:r>
            <a:r>
              <a:rPr lang="ko-KR" altLang="en-US" sz="850" dirty="0" err="1">
                <a:solidFill>
                  <a:schemeClr val="tx1"/>
                </a:solidFill>
              </a:rPr>
              <a:t>캡스톤</a:t>
            </a:r>
            <a:r>
              <a:rPr lang="ko-KR" altLang="en-US" sz="850" dirty="0">
                <a:solidFill>
                  <a:schemeClr val="tx1"/>
                </a:solidFill>
              </a:rPr>
              <a:t> </a:t>
            </a:r>
            <a:r>
              <a:rPr lang="ko-KR" altLang="en-US" sz="850" dirty="0" smtClean="0">
                <a:solidFill>
                  <a:schemeClr val="tx1"/>
                </a:solidFill>
              </a:rPr>
              <a:t>디자인</a:t>
            </a:r>
            <a:r>
              <a:rPr lang="en-US" altLang="ko-KR" sz="850" dirty="0" smtClean="0">
                <a:solidFill>
                  <a:schemeClr val="tx1"/>
                </a:solidFill>
              </a:rPr>
              <a:t>,</a:t>
            </a:r>
            <a:endParaRPr lang="en-US" altLang="ko-KR" sz="850" dirty="0">
              <a:solidFill>
                <a:schemeClr val="tx1"/>
              </a:solidFill>
            </a:endParaRPr>
          </a:p>
          <a:p>
            <a:pPr algn="ctr"/>
            <a:r>
              <a:rPr lang="ko-KR" altLang="en-US" sz="850" dirty="0" smtClean="0">
                <a:solidFill>
                  <a:schemeClr val="tx1"/>
                </a:solidFill>
              </a:rPr>
              <a:t>전자기학</a:t>
            </a:r>
            <a:r>
              <a:rPr lang="en-US" altLang="ko-KR" sz="850" dirty="0">
                <a:solidFill>
                  <a:schemeClr val="tx1"/>
                </a:solidFill>
              </a:rPr>
              <a:t>1, </a:t>
            </a:r>
            <a:r>
              <a:rPr lang="ko-KR" altLang="en-US" sz="850" dirty="0">
                <a:solidFill>
                  <a:schemeClr val="tx1"/>
                </a:solidFill>
              </a:rPr>
              <a:t>회로이론</a:t>
            </a:r>
            <a:r>
              <a:rPr lang="en-US" altLang="ko-KR" sz="850" dirty="0">
                <a:solidFill>
                  <a:schemeClr val="tx1"/>
                </a:solidFill>
              </a:rPr>
              <a:t>1, </a:t>
            </a:r>
            <a:r>
              <a:rPr lang="ko-KR" altLang="en-US" sz="850" dirty="0">
                <a:solidFill>
                  <a:schemeClr val="tx1"/>
                </a:solidFill>
              </a:rPr>
              <a:t>물리전자공학</a:t>
            </a:r>
            <a:r>
              <a:rPr lang="en-US" altLang="ko-KR" sz="850" dirty="0">
                <a:solidFill>
                  <a:schemeClr val="tx1"/>
                </a:solidFill>
              </a:rPr>
              <a:t>1, </a:t>
            </a:r>
            <a:r>
              <a:rPr lang="ko-KR" altLang="en-US" sz="850" dirty="0" smtClean="0">
                <a:solidFill>
                  <a:schemeClr val="tx1"/>
                </a:solidFill>
              </a:rPr>
              <a:t>디지털공학</a:t>
            </a:r>
            <a:r>
              <a:rPr lang="en-US" altLang="ko-KR" sz="850" dirty="0">
                <a:solidFill>
                  <a:schemeClr val="tx1"/>
                </a:solidFill>
              </a:rPr>
              <a:t>, </a:t>
            </a:r>
            <a:r>
              <a:rPr lang="ko-KR" altLang="en-US" sz="850" dirty="0">
                <a:solidFill>
                  <a:schemeClr val="tx1"/>
                </a:solidFill>
              </a:rPr>
              <a:t>전기회로실험</a:t>
            </a:r>
            <a:r>
              <a:rPr lang="en-US" altLang="ko-KR" sz="850" dirty="0" smtClean="0">
                <a:solidFill>
                  <a:schemeClr val="tx1"/>
                </a:solidFill>
              </a:rPr>
              <a:t>, </a:t>
            </a:r>
            <a:r>
              <a:rPr lang="ko-KR" altLang="en-US" sz="850" dirty="0" smtClean="0">
                <a:solidFill>
                  <a:schemeClr val="tx1"/>
                </a:solidFill>
              </a:rPr>
              <a:t>디지털실험</a:t>
            </a:r>
            <a:endParaRPr lang="en-US" altLang="ko-KR" sz="850" dirty="0">
              <a:solidFill>
                <a:schemeClr val="tx1"/>
              </a:solidFill>
            </a:endParaRPr>
          </a:p>
          <a:p>
            <a:pPr algn="ctr"/>
            <a:endParaRPr lang="en-US" altLang="ko-KR" sz="850" dirty="0">
              <a:solidFill>
                <a:schemeClr val="tx1"/>
              </a:solidFill>
            </a:endParaRPr>
          </a:p>
          <a:p>
            <a:pPr algn="ctr"/>
            <a:r>
              <a:rPr lang="en-US" altLang="ko-KR" sz="850" b="1" dirty="0">
                <a:solidFill>
                  <a:schemeClr val="tx1"/>
                </a:solidFill>
              </a:rPr>
              <a:t>2018</a:t>
            </a:r>
            <a:r>
              <a:rPr lang="ko-KR" altLang="en-US" sz="850" b="1" dirty="0">
                <a:solidFill>
                  <a:schemeClr val="tx1"/>
                </a:solidFill>
              </a:rPr>
              <a:t>년 </a:t>
            </a:r>
            <a:r>
              <a:rPr lang="ko-KR" altLang="en-US" sz="850" b="1" dirty="0" smtClean="0">
                <a:solidFill>
                  <a:schemeClr val="tx1"/>
                </a:solidFill>
              </a:rPr>
              <a:t>이후 </a:t>
            </a:r>
            <a:endParaRPr lang="en-US" altLang="ko-KR" sz="850" b="1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850" dirty="0">
                <a:solidFill>
                  <a:schemeClr val="tx1"/>
                </a:solidFill>
              </a:rPr>
              <a:t>: </a:t>
            </a:r>
            <a:r>
              <a:rPr lang="ko-KR" altLang="en-US" sz="850" dirty="0" smtClean="0">
                <a:solidFill>
                  <a:schemeClr val="tx1"/>
                </a:solidFill>
              </a:rPr>
              <a:t>어드벤처디자인</a:t>
            </a:r>
            <a:r>
              <a:rPr lang="en-US" altLang="ko-KR" sz="850" dirty="0">
                <a:solidFill>
                  <a:schemeClr val="tx1"/>
                </a:solidFill>
              </a:rPr>
              <a:t>, </a:t>
            </a:r>
            <a:r>
              <a:rPr lang="ko-KR" altLang="en-US" sz="850" dirty="0" err="1">
                <a:solidFill>
                  <a:schemeClr val="tx1"/>
                </a:solidFill>
              </a:rPr>
              <a:t>캡스톤</a:t>
            </a:r>
            <a:r>
              <a:rPr lang="ko-KR" altLang="en-US" sz="850" dirty="0">
                <a:solidFill>
                  <a:schemeClr val="tx1"/>
                </a:solidFill>
              </a:rPr>
              <a:t> </a:t>
            </a:r>
            <a:r>
              <a:rPr lang="ko-KR" altLang="en-US" sz="850" dirty="0" smtClean="0">
                <a:solidFill>
                  <a:schemeClr val="tx1"/>
                </a:solidFill>
              </a:rPr>
              <a:t>디자인</a:t>
            </a:r>
            <a:r>
              <a:rPr lang="en-US" altLang="ko-KR" sz="850" dirty="0" smtClean="0">
                <a:solidFill>
                  <a:schemeClr val="tx1"/>
                </a:solidFill>
              </a:rPr>
              <a:t>,</a:t>
            </a:r>
          </a:p>
          <a:p>
            <a:pPr algn="ctr"/>
            <a:r>
              <a:rPr lang="ko-KR" altLang="en-US" sz="850" dirty="0" smtClean="0">
                <a:solidFill>
                  <a:schemeClr val="tx1"/>
                </a:solidFill>
              </a:rPr>
              <a:t>전자기학</a:t>
            </a:r>
            <a:r>
              <a:rPr lang="en-US" altLang="ko-KR" sz="850" dirty="0" smtClean="0">
                <a:solidFill>
                  <a:schemeClr val="tx1"/>
                </a:solidFill>
              </a:rPr>
              <a:t>1, </a:t>
            </a:r>
            <a:r>
              <a:rPr lang="ko-KR" altLang="en-US" sz="850" dirty="0" smtClean="0">
                <a:solidFill>
                  <a:schemeClr val="tx1"/>
                </a:solidFill>
              </a:rPr>
              <a:t>회로이론</a:t>
            </a:r>
            <a:r>
              <a:rPr lang="en-US" altLang="ko-KR" sz="850" dirty="0" smtClean="0">
                <a:solidFill>
                  <a:schemeClr val="tx1"/>
                </a:solidFill>
              </a:rPr>
              <a:t>1, </a:t>
            </a:r>
            <a:r>
              <a:rPr lang="ko-KR" altLang="en-US" sz="850" dirty="0" smtClean="0">
                <a:solidFill>
                  <a:schemeClr val="tx1"/>
                </a:solidFill>
              </a:rPr>
              <a:t>물리전자공학</a:t>
            </a:r>
            <a:r>
              <a:rPr lang="en-US" altLang="ko-KR" sz="850" dirty="0" smtClean="0">
                <a:solidFill>
                  <a:schemeClr val="tx1"/>
                </a:solidFill>
              </a:rPr>
              <a:t>1,</a:t>
            </a:r>
          </a:p>
          <a:p>
            <a:pPr algn="ctr"/>
            <a:r>
              <a:rPr lang="ko-KR" altLang="en-US" sz="850" dirty="0" smtClean="0">
                <a:solidFill>
                  <a:schemeClr val="tx1"/>
                </a:solidFill>
              </a:rPr>
              <a:t>디지털공학</a:t>
            </a:r>
            <a:r>
              <a:rPr lang="en-US" altLang="ko-KR" sz="850" dirty="0" smtClean="0">
                <a:solidFill>
                  <a:schemeClr val="tx1"/>
                </a:solidFill>
              </a:rPr>
              <a:t>, </a:t>
            </a:r>
            <a:r>
              <a:rPr lang="ko-KR" altLang="en-US" sz="850" dirty="0" smtClean="0">
                <a:solidFill>
                  <a:schemeClr val="tx1"/>
                </a:solidFill>
              </a:rPr>
              <a:t>신호 및 시스템</a:t>
            </a:r>
            <a:endParaRPr lang="en-US" altLang="ko-KR" sz="850" dirty="0">
              <a:solidFill>
                <a:schemeClr val="tx1"/>
              </a:solidFill>
            </a:endParaRPr>
          </a:p>
        </p:txBody>
      </p:sp>
      <p:sp>
        <p:nvSpPr>
          <p:cNvPr id="51" name="순서도: 수행의 시작/종료 50"/>
          <p:cNvSpPr/>
          <p:nvPr/>
        </p:nvSpPr>
        <p:spPr>
          <a:xfrm>
            <a:off x="3862032" y="2138091"/>
            <a:ext cx="1440000" cy="360000"/>
          </a:xfrm>
          <a:prstGeom prst="flowChartTerminator">
            <a:avLst/>
          </a:prstGeom>
          <a:solidFill>
            <a:schemeClr val="accent2">
              <a:lumMod val="40000"/>
              <a:lumOff val="60000"/>
            </a:schemeClr>
          </a:solidFill>
          <a:ln w="6350">
            <a:solidFill>
              <a:schemeClr val="tx1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solidFill>
                  <a:schemeClr val="tx1"/>
                </a:solidFill>
              </a:rPr>
              <a:t>공학수학 </a:t>
            </a:r>
            <a:r>
              <a:rPr lang="en-US" altLang="ko-KR" sz="1000" b="1" dirty="0" smtClean="0">
                <a:solidFill>
                  <a:schemeClr val="tx1"/>
                </a:solidFill>
              </a:rPr>
              <a:t>1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7804800" y="1224000"/>
            <a:ext cx="900000" cy="3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50" b="1" dirty="0" smtClean="0">
                <a:solidFill>
                  <a:schemeClr val="tx1"/>
                </a:solidFill>
              </a:rPr>
              <a:t>디지털 통신</a:t>
            </a:r>
            <a:endParaRPr lang="ko-KR" altLang="en-US" sz="850" b="1" dirty="0">
              <a:solidFill>
                <a:schemeClr val="tx1"/>
              </a:solidFill>
            </a:endParaRPr>
          </a:p>
        </p:txBody>
      </p:sp>
      <p:sp>
        <p:nvSpPr>
          <p:cNvPr id="77" name="직사각형 76"/>
          <p:cNvSpPr/>
          <p:nvPr/>
        </p:nvSpPr>
        <p:spPr>
          <a:xfrm>
            <a:off x="7804800" y="770400"/>
            <a:ext cx="900000" cy="3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50" b="1" dirty="0" smtClean="0">
                <a:solidFill>
                  <a:schemeClr val="tx1"/>
                </a:solidFill>
              </a:rPr>
              <a:t>안테나공학</a:t>
            </a:r>
            <a:endParaRPr lang="ko-KR" altLang="en-US" sz="850" b="1" dirty="0">
              <a:solidFill>
                <a:schemeClr val="tx1"/>
              </a:solidFill>
            </a:endParaRPr>
          </a:p>
        </p:txBody>
      </p:sp>
      <p:sp>
        <p:nvSpPr>
          <p:cNvPr id="78" name="직사각형 77"/>
          <p:cNvSpPr/>
          <p:nvPr/>
        </p:nvSpPr>
        <p:spPr>
          <a:xfrm>
            <a:off x="9545791" y="4796649"/>
            <a:ext cx="900000" cy="3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50" b="1" dirty="0" smtClean="0">
                <a:solidFill>
                  <a:schemeClr val="tx1"/>
                </a:solidFill>
              </a:rPr>
              <a:t>전력전자     공학</a:t>
            </a:r>
            <a:endParaRPr lang="ko-KR" altLang="en-US" sz="850" b="1" dirty="0">
              <a:solidFill>
                <a:schemeClr val="tx1"/>
              </a:solidFill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9545791" y="5250844"/>
            <a:ext cx="900000" cy="3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50" b="1" dirty="0" smtClean="0">
                <a:solidFill>
                  <a:schemeClr val="tx1"/>
                </a:solidFill>
              </a:rPr>
              <a:t>전력시스템  응용</a:t>
            </a:r>
            <a:endParaRPr lang="ko-KR" altLang="en-US" sz="850" b="1" dirty="0">
              <a:solidFill>
                <a:schemeClr val="tx1"/>
              </a:solidFill>
            </a:endParaRPr>
          </a:p>
        </p:txBody>
      </p:sp>
      <p:sp>
        <p:nvSpPr>
          <p:cNvPr id="80" name="직사각형 79"/>
          <p:cNvSpPr/>
          <p:nvPr/>
        </p:nvSpPr>
        <p:spPr>
          <a:xfrm>
            <a:off x="9545790" y="1234800"/>
            <a:ext cx="900000" cy="3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0" b="1" dirty="0" err="1" smtClean="0">
                <a:solidFill>
                  <a:schemeClr val="tx1"/>
                </a:solidFill>
              </a:rPr>
              <a:t>IoT</a:t>
            </a:r>
            <a:r>
              <a:rPr lang="en-US" altLang="ko-KR" sz="850" b="1" dirty="0" smtClean="0">
                <a:solidFill>
                  <a:schemeClr val="tx1"/>
                </a:solidFill>
              </a:rPr>
              <a:t> </a:t>
            </a:r>
            <a:r>
              <a:rPr lang="ko-KR" altLang="en-US" sz="850" b="1" dirty="0" smtClean="0">
                <a:solidFill>
                  <a:schemeClr val="tx1"/>
                </a:solidFill>
              </a:rPr>
              <a:t>통신 </a:t>
            </a:r>
            <a:endParaRPr lang="en-US" altLang="ko-KR" sz="850" b="1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850" b="1" dirty="0" smtClean="0">
                <a:solidFill>
                  <a:schemeClr val="tx1"/>
                </a:solidFill>
              </a:rPr>
              <a:t>및 실습</a:t>
            </a:r>
            <a:endParaRPr lang="ko-KR" altLang="en-US" sz="850" b="1" dirty="0">
              <a:solidFill>
                <a:schemeClr val="tx1"/>
              </a:solidFill>
            </a:endParaRPr>
          </a:p>
        </p:txBody>
      </p:sp>
      <p:sp>
        <p:nvSpPr>
          <p:cNvPr id="81" name="직사각형 80"/>
          <p:cNvSpPr/>
          <p:nvPr/>
        </p:nvSpPr>
        <p:spPr>
          <a:xfrm>
            <a:off x="9545791" y="5698812"/>
            <a:ext cx="900000" cy="3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50" b="1" dirty="0" smtClean="0">
                <a:solidFill>
                  <a:schemeClr val="tx1"/>
                </a:solidFill>
              </a:rPr>
              <a:t>전자에너지  변환 공학</a:t>
            </a:r>
            <a:endParaRPr lang="ko-KR" altLang="en-US" sz="850" b="1" dirty="0">
              <a:solidFill>
                <a:schemeClr val="tx1"/>
              </a:solidFill>
            </a:endParaRPr>
          </a:p>
        </p:txBody>
      </p:sp>
      <p:sp>
        <p:nvSpPr>
          <p:cNvPr id="82" name="직사각형 81"/>
          <p:cNvSpPr/>
          <p:nvPr/>
        </p:nvSpPr>
        <p:spPr>
          <a:xfrm>
            <a:off x="9545790" y="6143139"/>
            <a:ext cx="900000" cy="3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50" b="1" dirty="0" smtClean="0">
                <a:solidFill>
                  <a:schemeClr val="tx1"/>
                </a:solidFill>
              </a:rPr>
              <a:t>전기 설비    및 설계</a:t>
            </a:r>
            <a:endParaRPr lang="ko-KR" altLang="en-US" sz="850" b="1" dirty="0">
              <a:solidFill>
                <a:schemeClr val="tx1"/>
              </a:solidFill>
            </a:endParaRPr>
          </a:p>
        </p:txBody>
      </p:sp>
      <p:sp>
        <p:nvSpPr>
          <p:cNvPr id="89" name="직사각형 88"/>
          <p:cNvSpPr/>
          <p:nvPr/>
        </p:nvSpPr>
        <p:spPr>
          <a:xfrm>
            <a:off x="10872000" y="3466996"/>
            <a:ext cx="900000" cy="3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50" b="1" dirty="0" err="1" smtClean="0">
                <a:solidFill>
                  <a:schemeClr val="tx1"/>
                </a:solidFill>
              </a:rPr>
              <a:t>임베디드</a:t>
            </a:r>
            <a:r>
              <a:rPr lang="ko-KR" altLang="en-US" sz="850" b="1" dirty="0" smtClean="0">
                <a:solidFill>
                  <a:schemeClr val="tx1"/>
                </a:solidFill>
              </a:rPr>
              <a:t> 신호처리 시스템</a:t>
            </a:r>
            <a:endParaRPr lang="ko-KR" altLang="en-US" sz="850" b="1" dirty="0">
              <a:solidFill>
                <a:schemeClr val="tx1"/>
              </a:solidFill>
            </a:endParaRPr>
          </a:p>
        </p:txBody>
      </p:sp>
      <p:sp>
        <p:nvSpPr>
          <p:cNvPr id="90" name="직사각형 89"/>
          <p:cNvSpPr/>
          <p:nvPr/>
        </p:nvSpPr>
        <p:spPr>
          <a:xfrm>
            <a:off x="10872000" y="3902625"/>
            <a:ext cx="900000" cy="3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50" b="1" dirty="0" smtClean="0">
                <a:solidFill>
                  <a:schemeClr val="tx1"/>
                </a:solidFill>
              </a:rPr>
              <a:t>아날로그     집적회로</a:t>
            </a:r>
            <a:endParaRPr lang="ko-KR" altLang="en-US" sz="850" b="1" dirty="0">
              <a:solidFill>
                <a:schemeClr val="tx1"/>
              </a:solidFill>
            </a:endParaRPr>
          </a:p>
        </p:txBody>
      </p:sp>
      <p:sp>
        <p:nvSpPr>
          <p:cNvPr id="91" name="직사각형 90"/>
          <p:cNvSpPr/>
          <p:nvPr/>
        </p:nvSpPr>
        <p:spPr>
          <a:xfrm>
            <a:off x="10872000" y="4351076"/>
            <a:ext cx="900000" cy="3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50" b="1" dirty="0" err="1" smtClean="0">
                <a:solidFill>
                  <a:schemeClr val="tx1"/>
                </a:solidFill>
              </a:rPr>
              <a:t>나노전자</a:t>
            </a:r>
            <a:r>
              <a:rPr lang="ko-KR" altLang="en-US" sz="850" b="1" dirty="0" smtClean="0">
                <a:solidFill>
                  <a:schemeClr val="tx1"/>
                </a:solidFill>
              </a:rPr>
              <a:t>     기계공학</a:t>
            </a:r>
            <a:endParaRPr lang="ko-KR" altLang="en-US" sz="850" b="1" dirty="0">
              <a:solidFill>
                <a:schemeClr val="tx1"/>
              </a:solidFill>
            </a:endParaRPr>
          </a:p>
        </p:txBody>
      </p:sp>
      <p:sp>
        <p:nvSpPr>
          <p:cNvPr id="92" name="직사각형 91"/>
          <p:cNvSpPr/>
          <p:nvPr/>
        </p:nvSpPr>
        <p:spPr>
          <a:xfrm>
            <a:off x="10872000" y="5250044"/>
            <a:ext cx="900000" cy="3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50" b="1" dirty="0" smtClean="0">
                <a:solidFill>
                  <a:schemeClr val="tx1"/>
                </a:solidFill>
              </a:rPr>
              <a:t>전동력 제어 및 응용</a:t>
            </a:r>
            <a:endParaRPr lang="ko-KR" altLang="en-US" sz="850" b="1" dirty="0">
              <a:solidFill>
                <a:schemeClr val="tx1"/>
              </a:solidFill>
            </a:endParaRPr>
          </a:p>
        </p:txBody>
      </p:sp>
      <p:sp>
        <p:nvSpPr>
          <p:cNvPr id="93" name="직사각형 92"/>
          <p:cNvSpPr/>
          <p:nvPr/>
        </p:nvSpPr>
        <p:spPr>
          <a:xfrm>
            <a:off x="10872000" y="4803944"/>
            <a:ext cx="900000" cy="3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50" b="1" dirty="0" err="1" smtClean="0">
                <a:solidFill>
                  <a:schemeClr val="tx1"/>
                </a:solidFill>
              </a:rPr>
              <a:t>신재생에너지</a:t>
            </a:r>
            <a:endParaRPr lang="ko-KR" altLang="en-US" sz="850" b="1" dirty="0">
              <a:solidFill>
                <a:schemeClr val="tx1"/>
              </a:solidFill>
            </a:endParaRPr>
          </a:p>
        </p:txBody>
      </p:sp>
      <p:sp>
        <p:nvSpPr>
          <p:cNvPr id="94" name="직사각형 93"/>
          <p:cNvSpPr/>
          <p:nvPr/>
        </p:nvSpPr>
        <p:spPr>
          <a:xfrm>
            <a:off x="10872000" y="5702912"/>
            <a:ext cx="900000" cy="3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50" b="1" dirty="0" smtClean="0">
                <a:solidFill>
                  <a:schemeClr val="tx1"/>
                </a:solidFill>
              </a:rPr>
              <a:t>분산전원     시스템</a:t>
            </a:r>
            <a:endParaRPr lang="ko-KR" altLang="en-US" sz="850" b="1" dirty="0">
              <a:solidFill>
                <a:schemeClr val="tx1"/>
              </a:solidFill>
            </a:endParaRPr>
          </a:p>
        </p:txBody>
      </p:sp>
      <p:sp>
        <p:nvSpPr>
          <p:cNvPr id="95" name="직사각형 94"/>
          <p:cNvSpPr/>
          <p:nvPr/>
        </p:nvSpPr>
        <p:spPr>
          <a:xfrm>
            <a:off x="10872000" y="6144381"/>
            <a:ext cx="900000" cy="3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50" b="1" dirty="0" smtClean="0">
                <a:solidFill>
                  <a:schemeClr val="tx1"/>
                </a:solidFill>
              </a:rPr>
              <a:t>전기응용</a:t>
            </a:r>
            <a:endParaRPr lang="ko-KR" altLang="en-US" sz="850" b="1" dirty="0">
              <a:solidFill>
                <a:schemeClr val="tx1"/>
              </a:solidFill>
            </a:endParaRPr>
          </a:p>
        </p:txBody>
      </p:sp>
      <p:sp>
        <p:nvSpPr>
          <p:cNvPr id="100" name="직사각형 99"/>
          <p:cNvSpPr/>
          <p:nvPr/>
        </p:nvSpPr>
        <p:spPr>
          <a:xfrm>
            <a:off x="6458400" y="1224000"/>
            <a:ext cx="900000" cy="3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50" b="1" dirty="0" smtClean="0">
                <a:solidFill>
                  <a:schemeClr val="tx1"/>
                </a:solidFill>
              </a:rPr>
              <a:t>랜덤신호이론</a:t>
            </a:r>
            <a:endParaRPr lang="ko-KR" altLang="en-US" sz="850" b="1" dirty="0">
              <a:solidFill>
                <a:schemeClr val="tx1"/>
              </a:solidFill>
            </a:endParaRPr>
          </a:p>
        </p:txBody>
      </p:sp>
      <p:sp>
        <p:nvSpPr>
          <p:cNvPr id="102" name="직사각형 101"/>
          <p:cNvSpPr/>
          <p:nvPr/>
        </p:nvSpPr>
        <p:spPr>
          <a:xfrm>
            <a:off x="7801425" y="3019241"/>
            <a:ext cx="900000" cy="3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50" b="1" dirty="0" smtClean="0">
                <a:solidFill>
                  <a:schemeClr val="tx1"/>
                </a:solidFill>
              </a:rPr>
              <a:t>센서공학</a:t>
            </a:r>
            <a:endParaRPr lang="ko-KR" altLang="en-US" sz="850" b="1" dirty="0">
              <a:solidFill>
                <a:schemeClr val="tx1"/>
              </a:solidFill>
            </a:endParaRPr>
          </a:p>
        </p:txBody>
      </p:sp>
      <p:sp>
        <p:nvSpPr>
          <p:cNvPr id="103" name="직사각형 102"/>
          <p:cNvSpPr/>
          <p:nvPr/>
        </p:nvSpPr>
        <p:spPr>
          <a:xfrm>
            <a:off x="4812480" y="1681200"/>
            <a:ext cx="900000" cy="360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50" b="1" dirty="0" smtClean="0">
                <a:solidFill>
                  <a:schemeClr val="tx1"/>
                </a:solidFill>
              </a:rPr>
              <a:t>신호 및       시스템</a:t>
            </a:r>
            <a:endParaRPr lang="ko-KR" altLang="en-US" sz="850" b="1" dirty="0">
              <a:solidFill>
                <a:schemeClr val="tx1"/>
              </a:solidFill>
            </a:endParaRPr>
          </a:p>
        </p:txBody>
      </p:sp>
      <p:sp>
        <p:nvSpPr>
          <p:cNvPr id="104" name="직사각형 103"/>
          <p:cNvSpPr/>
          <p:nvPr/>
        </p:nvSpPr>
        <p:spPr>
          <a:xfrm>
            <a:off x="6458017" y="2124000"/>
            <a:ext cx="896697" cy="36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50" b="1" dirty="0" smtClean="0">
                <a:solidFill>
                  <a:schemeClr val="tx1"/>
                </a:solidFill>
              </a:rPr>
              <a:t>디지털 신호처리 및 설계</a:t>
            </a:r>
            <a:endParaRPr lang="ko-KR" altLang="en-US" sz="750" b="1" dirty="0">
              <a:solidFill>
                <a:schemeClr val="tx1"/>
              </a:solidFill>
            </a:endParaRPr>
          </a:p>
        </p:txBody>
      </p:sp>
      <p:sp>
        <p:nvSpPr>
          <p:cNvPr id="105" name="직사각형 104"/>
          <p:cNvSpPr/>
          <p:nvPr/>
        </p:nvSpPr>
        <p:spPr>
          <a:xfrm>
            <a:off x="6458400" y="1681200"/>
            <a:ext cx="900000" cy="36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50" b="1" dirty="0" smtClean="0">
                <a:solidFill>
                  <a:schemeClr val="tx1"/>
                </a:solidFill>
              </a:rPr>
              <a:t>통신이론</a:t>
            </a:r>
            <a:endParaRPr lang="ko-KR" altLang="en-US" sz="850" b="1" dirty="0">
              <a:solidFill>
                <a:schemeClr val="tx1"/>
              </a:solidFill>
            </a:endParaRPr>
          </a:p>
        </p:txBody>
      </p:sp>
      <p:sp>
        <p:nvSpPr>
          <p:cNvPr id="106" name="직사각형 105"/>
          <p:cNvSpPr/>
          <p:nvPr/>
        </p:nvSpPr>
        <p:spPr>
          <a:xfrm>
            <a:off x="7804800" y="2571787"/>
            <a:ext cx="900000" cy="3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50" b="1" dirty="0" smtClean="0">
                <a:solidFill>
                  <a:schemeClr val="tx1"/>
                </a:solidFill>
              </a:rPr>
              <a:t>제어공학개론</a:t>
            </a:r>
            <a:endParaRPr lang="ko-KR" altLang="en-US" sz="850" b="1" dirty="0">
              <a:solidFill>
                <a:schemeClr val="tx1"/>
              </a:solidFill>
            </a:endParaRPr>
          </a:p>
        </p:txBody>
      </p:sp>
      <p:sp>
        <p:nvSpPr>
          <p:cNvPr id="107" name="직사각형 106"/>
          <p:cNvSpPr/>
          <p:nvPr/>
        </p:nvSpPr>
        <p:spPr>
          <a:xfrm>
            <a:off x="6456365" y="3017189"/>
            <a:ext cx="900000" cy="3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80" b="1" dirty="0" smtClean="0">
                <a:solidFill>
                  <a:schemeClr val="tx1"/>
                </a:solidFill>
              </a:rPr>
              <a:t>마이크로       프로세서응용 및 실험</a:t>
            </a:r>
            <a:endParaRPr lang="ko-KR" altLang="en-US" sz="780" b="1" dirty="0">
              <a:solidFill>
                <a:schemeClr val="tx1"/>
              </a:solidFill>
            </a:endParaRPr>
          </a:p>
        </p:txBody>
      </p:sp>
      <p:sp>
        <p:nvSpPr>
          <p:cNvPr id="108" name="직사각형 107"/>
          <p:cNvSpPr/>
          <p:nvPr/>
        </p:nvSpPr>
        <p:spPr>
          <a:xfrm>
            <a:off x="6458400" y="3459825"/>
            <a:ext cx="900000" cy="3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50" b="1" dirty="0" smtClean="0">
                <a:solidFill>
                  <a:schemeClr val="tx1"/>
                </a:solidFill>
              </a:rPr>
              <a:t>컴퓨터        구조 및 설계</a:t>
            </a:r>
            <a:endParaRPr lang="ko-KR" altLang="en-US" sz="850" b="1" dirty="0">
              <a:solidFill>
                <a:schemeClr val="tx1"/>
              </a:solidFill>
            </a:endParaRPr>
          </a:p>
        </p:txBody>
      </p:sp>
      <p:sp>
        <p:nvSpPr>
          <p:cNvPr id="109" name="직사각형 108"/>
          <p:cNvSpPr/>
          <p:nvPr/>
        </p:nvSpPr>
        <p:spPr>
          <a:xfrm>
            <a:off x="6458400" y="4807735"/>
            <a:ext cx="900000" cy="3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50" b="1" dirty="0" smtClean="0">
                <a:solidFill>
                  <a:schemeClr val="tx1"/>
                </a:solidFill>
              </a:rPr>
              <a:t>전자회로 </a:t>
            </a:r>
            <a:r>
              <a:rPr lang="en-US" altLang="ko-KR" sz="850" b="1" dirty="0" smtClean="0">
                <a:solidFill>
                  <a:schemeClr val="tx1"/>
                </a:solidFill>
              </a:rPr>
              <a:t>1</a:t>
            </a:r>
            <a:endParaRPr lang="ko-KR" altLang="en-US" sz="850" b="1" dirty="0">
              <a:solidFill>
                <a:schemeClr val="tx1"/>
              </a:solidFill>
            </a:endParaRPr>
          </a:p>
        </p:txBody>
      </p:sp>
      <p:sp>
        <p:nvSpPr>
          <p:cNvPr id="110" name="직사각형 109"/>
          <p:cNvSpPr/>
          <p:nvPr/>
        </p:nvSpPr>
        <p:spPr>
          <a:xfrm>
            <a:off x="7801425" y="4363425"/>
            <a:ext cx="900000" cy="3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50" b="1" dirty="0" smtClean="0">
                <a:solidFill>
                  <a:schemeClr val="tx1"/>
                </a:solidFill>
              </a:rPr>
              <a:t>전자회로 실험</a:t>
            </a:r>
            <a:endParaRPr lang="ko-KR" altLang="en-US" sz="850" b="1" dirty="0">
              <a:solidFill>
                <a:schemeClr val="tx1"/>
              </a:solidFill>
            </a:endParaRPr>
          </a:p>
        </p:txBody>
      </p:sp>
      <p:sp>
        <p:nvSpPr>
          <p:cNvPr id="111" name="직사각형 110"/>
          <p:cNvSpPr/>
          <p:nvPr/>
        </p:nvSpPr>
        <p:spPr>
          <a:xfrm>
            <a:off x="6458400" y="5252808"/>
            <a:ext cx="900000" cy="3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50" b="1" dirty="0" smtClean="0">
                <a:solidFill>
                  <a:schemeClr val="tx1"/>
                </a:solidFill>
              </a:rPr>
              <a:t>전기기계 </a:t>
            </a:r>
            <a:r>
              <a:rPr lang="en-US" altLang="ko-KR" sz="850" b="1" dirty="0" smtClean="0">
                <a:solidFill>
                  <a:schemeClr val="tx1"/>
                </a:solidFill>
              </a:rPr>
              <a:t>1</a:t>
            </a:r>
            <a:endParaRPr lang="ko-KR" altLang="en-US" sz="850" b="1" dirty="0">
              <a:solidFill>
                <a:schemeClr val="tx1"/>
              </a:solidFill>
            </a:endParaRPr>
          </a:p>
        </p:txBody>
      </p:sp>
      <p:sp>
        <p:nvSpPr>
          <p:cNvPr id="112" name="직사각형 111"/>
          <p:cNvSpPr/>
          <p:nvPr/>
        </p:nvSpPr>
        <p:spPr>
          <a:xfrm>
            <a:off x="6458400" y="5707824"/>
            <a:ext cx="900000" cy="3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50" b="1" dirty="0" smtClean="0">
                <a:solidFill>
                  <a:schemeClr val="tx1"/>
                </a:solidFill>
              </a:rPr>
              <a:t>전력공학 </a:t>
            </a:r>
            <a:r>
              <a:rPr lang="en-US" altLang="ko-KR" sz="850" b="1" dirty="0" smtClean="0">
                <a:solidFill>
                  <a:schemeClr val="tx1"/>
                </a:solidFill>
              </a:rPr>
              <a:t>1</a:t>
            </a:r>
            <a:endParaRPr lang="ko-KR" altLang="en-US" sz="850" b="1" dirty="0">
              <a:solidFill>
                <a:schemeClr val="tx1"/>
              </a:solidFill>
            </a:endParaRPr>
          </a:p>
        </p:txBody>
      </p:sp>
      <p:sp>
        <p:nvSpPr>
          <p:cNvPr id="113" name="직사각형 112"/>
          <p:cNvSpPr/>
          <p:nvPr/>
        </p:nvSpPr>
        <p:spPr>
          <a:xfrm>
            <a:off x="6458400" y="6149021"/>
            <a:ext cx="900000" cy="3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50" b="1" dirty="0" smtClean="0">
                <a:solidFill>
                  <a:schemeClr val="tx1"/>
                </a:solidFill>
              </a:rPr>
              <a:t>전기전자     재료공학</a:t>
            </a:r>
            <a:endParaRPr lang="ko-KR" altLang="en-US" sz="850" b="1" dirty="0">
              <a:solidFill>
                <a:schemeClr val="tx1"/>
              </a:solidFill>
            </a:endParaRPr>
          </a:p>
        </p:txBody>
      </p:sp>
      <p:sp>
        <p:nvSpPr>
          <p:cNvPr id="114" name="직사각형 113"/>
          <p:cNvSpPr/>
          <p:nvPr/>
        </p:nvSpPr>
        <p:spPr>
          <a:xfrm>
            <a:off x="7804800" y="3902625"/>
            <a:ext cx="900000" cy="3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50" b="1" dirty="0" smtClean="0">
                <a:solidFill>
                  <a:schemeClr val="tx1"/>
                </a:solidFill>
              </a:rPr>
              <a:t>반도체 공정</a:t>
            </a:r>
            <a:endParaRPr lang="ko-KR" altLang="en-US" sz="850" b="1" dirty="0">
              <a:solidFill>
                <a:schemeClr val="tx1"/>
              </a:solidFill>
            </a:endParaRPr>
          </a:p>
        </p:txBody>
      </p:sp>
      <p:sp>
        <p:nvSpPr>
          <p:cNvPr id="115" name="직사각형 114"/>
          <p:cNvSpPr/>
          <p:nvPr/>
        </p:nvSpPr>
        <p:spPr>
          <a:xfrm>
            <a:off x="6456365" y="770400"/>
            <a:ext cx="900000" cy="3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50" b="1" dirty="0" smtClean="0">
                <a:solidFill>
                  <a:schemeClr val="tx1"/>
                </a:solidFill>
              </a:rPr>
              <a:t>초고주파공학</a:t>
            </a:r>
            <a:endParaRPr lang="ko-KR" altLang="en-US" sz="850" b="1" dirty="0">
              <a:solidFill>
                <a:schemeClr val="tx1"/>
              </a:solidFill>
            </a:endParaRPr>
          </a:p>
        </p:txBody>
      </p:sp>
      <p:sp>
        <p:nvSpPr>
          <p:cNvPr id="116" name="직사각형 115"/>
          <p:cNvSpPr/>
          <p:nvPr/>
        </p:nvSpPr>
        <p:spPr>
          <a:xfrm>
            <a:off x="7804800" y="5252808"/>
            <a:ext cx="900000" cy="36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50" b="1" dirty="0" smtClean="0">
                <a:solidFill>
                  <a:schemeClr val="tx1"/>
                </a:solidFill>
              </a:rPr>
              <a:t>전기기계</a:t>
            </a:r>
            <a:r>
              <a:rPr lang="en-US" altLang="ko-KR" sz="850" b="1" dirty="0">
                <a:solidFill>
                  <a:schemeClr val="tx1"/>
                </a:solidFill>
              </a:rPr>
              <a:t> </a:t>
            </a:r>
            <a:r>
              <a:rPr lang="en-US" altLang="ko-KR" sz="850" b="1" dirty="0" smtClean="0">
                <a:solidFill>
                  <a:schemeClr val="tx1"/>
                </a:solidFill>
              </a:rPr>
              <a:t>2</a:t>
            </a:r>
            <a:endParaRPr lang="ko-KR" altLang="en-US" sz="850" b="1" dirty="0">
              <a:solidFill>
                <a:schemeClr val="tx1"/>
              </a:solidFill>
            </a:endParaRPr>
          </a:p>
        </p:txBody>
      </p:sp>
      <p:sp>
        <p:nvSpPr>
          <p:cNvPr id="117" name="직사각형 116"/>
          <p:cNvSpPr/>
          <p:nvPr/>
        </p:nvSpPr>
        <p:spPr>
          <a:xfrm>
            <a:off x="7804800" y="5707616"/>
            <a:ext cx="900000" cy="36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50" b="1" dirty="0" smtClean="0">
                <a:solidFill>
                  <a:schemeClr val="tx1"/>
                </a:solidFill>
              </a:rPr>
              <a:t>전력공학 </a:t>
            </a:r>
            <a:r>
              <a:rPr lang="en-US" altLang="ko-KR" sz="850" b="1" dirty="0" smtClean="0">
                <a:solidFill>
                  <a:schemeClr val="tx1"/>
                </a:solidFill>
              </a:rPr>
              <a:t>2</a:t>
            </a:r>
            <a:endParaRPr lang="ko-KR" altLang="en-US" sz="850" b="1" dirty="0">
              <a:solidFill>
                <a:schemeClr val="tx1"/>
              </a:solidFill>
            </a:endParaRPr>
          </a:p>
        </p:txBody>
      </p:sp>
      <p:sp>
        <p:nvSpPr>
          <p:cNvPr id="118" name="직사각형 117"/>
          <p:cNvSpPr/>
          <p:nvPr/>
        </p:nvSpPr>
        <p:spPr>
          <a:xfrm>
            <a:off x="7804800" y="6151926"/>
            <a:ext cx="900000" cy="3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50" b="1" dirty="0" smtClean="0">
                <a:solidFill>
                  <a:schemeClr val="tx1"/>
                </a:solidFill>
              </a:rPr>
              <a:t>고전압 공학</a:t>
            </a:r>
            <a:endParaRPr lang="ko-KR" altLang="en-US" sz="850" b="1" dirty="0">
              <a:solidFill>
                <a:schemeClr val="tx1"/>
              </a:solidFill>
            </a:endParaRPr>
          </a:p>
        </p:txBody>
      </p:sp>
      <p:sp>
        <p:nvSpPr>
          <p:cNvPr id="119" name="직사각형 118"/>
          <p:cNvSpPr/>
          <p:nvPr/>
        </p:nvSpPr>
        <p:spPr>
          <a:xfrm>
            <a:off x="7804800" y="4807735"/>
            <a:ext cx="900000" cy="36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50" b="1" dirty="0" smtClean="0">
                <a:solidFill>
                  <a:schemeClr val="tx1"/>
                </a:solidFill>
              </a:rPr>
              <a:t>전자회로 </a:t>
            </a:r>
            <a:r>
              <a:rPr lang="en-US" altLang="ko-KR" sz="850" b="1" dirty="0" smtClean="0">
                <a:solidFill>
                  <a:schemeClr val="tx1"/>
                </a:solidFill>
              </a:rPr>
              <a:t>2</a:t>
            </a:r>
            <a:endParaRPr lang="ko-KR" altLang="en-US" sz="850" b="1" dirty="0">
              <a:solidFill>
                <a:schemeClr val="tx1"/>
              </a:solidFill>
            </a:endParaRPr>
          </a:p>
        </p:txBody>
      </p:sp>
      <p:sp>
        <p:nvSpPr>
          <p:cNvPr id="159" name="직사각형 158"/>
          <p:cNvSpPr/>
          <p:nvPr/>
        </p:nvSpPr>
        <p:spPr>
          <a:xfrm>
            <a:off x="3466800" y="4809825"/>
            <a:ext cx="900000" cy="360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50" b="1" dirty="0" smtClean="0">
                <a:solidFill>
                  <a:schemeClr val="tx1"/>
                </a:solidFill>
              </a:rPr>
              <a:t>회로이론 </a:t>
            </a:r>
            <a:r>
              <a:rPr lang="en-US" altLang="ko-KR" sz="850" b="1" dirty="0" smtClean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60" name="직사각형 159"/>
          <p:cNvSpPr/>
          <p:nvPr/>
        </p:nvSpPr>
        <p:spPr>
          <a:xfrm>
            <a:off x="3466800" y="3902625"/>
            <a:ext cx="900000" cy="360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50" b="1" dirty="0" smtClean="0">
                <a:solidFill>
                  <a:schemeClr val="tx1"/>
                </a:solidFill>
              </a:rPr>
              <a:t>물리전자 </a:t>
            </a:r>
            <a:endParaRPr lang="en-US" altLang="ko-KR" sz="850" b="1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850" b="1" dirty="0" smtClean="0">
                <a:solidFill>
                  <a:schemeClr val="tx1"/>
                </a:solidFill>
              </a:rPr>
              <a:t>공학 </a:t>
            </a:r>
            <a:r>
              <a:rPr lang="en-US" altLang="ko-KR" sz="850" b="1" dirty="0" smtClean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61" name="직사각형 160"/>
          <p:cNvSpPr/>
          <p:nvPr/>
        </p:nvSpPr>
        <p:spPr>
          <a:xfrm>
            <a:off x="3466800" y="3034800"/>
            <a:ext cx="900000" cy="360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50" b="1" dirty="0" smtClean="0">
                <a:solidFill>
                  <a:schemeClr val="tx1"/>
                </a:solidFill>
              </a:rPr>
              <a:t>전자기학 </a:t>
            </a:r>
            <a:r>
              <a:rPr lang="en-US" altLang="ko-KR" sz="850" b="1" dirty="0" smtClean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62" name="직사각형 161"/>
          <p:cNvSpPr/>
          <p:nvPr/>
        </p:nvSpPr>
        <p:spPr>
          <a:xfrm>
            <a:off x="3466800" y="2594372"/>
            <a:ext cx="900000" cy="360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50" b="1" dirty="0" smtClean="0">
                <a:solidFill>
                  <a:schemeClr val="tx1"/>
                </a:solidFill>
              </a:rPr>
              <a:t>디지털 공학</a:t>
            </a:r>
            <a:endParaRPr lang="en-US" altLang="ko-KR" sz="850" b="1" dirty="0" smtClean="0">
              <a:solidFill>
                <a:schemeClr val="tx1"/>
              </a:solidFill>
            </a:endParaRPr>
          </a:p>
        </p:txBody>
      </p:sp>
      <p:sp>
        <p:nvSpPr>
          <p:cNvPr id="163" name="직사각형 162"/>
          <p:cNvSpPr/>
          <p:nvPr/>
        </p:nvSpPr>
        <p:spPr>
          <a:xfrm>
            <a:off x="4824000" y="2594636"/>
            <a:ext cx="900000" cy="36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50" b="1" dirty="0" smtClean="0">
                <a:solidFill>
                  <a:schemeClr val="tx1"/>
                </a:solidFill>
              </a:rPr>
              <a:t>논리회로 설계</a:t>
            </a:r>
            <a:endParaRPr lang="en-US" altLang="ko-KR" sz="850" b="1" dirty="0" smtClean="0">
              <a:solidFill>
                <a:schemeClr val="tx1"/>
              </a:solidFill>
            </a:endParaRPr>
          </a:p>
        </p:txBody>
      </p:sp>
      <p:sp>
        <p:nvSpPr>
          <p:cNvPr id="167" name="직사각형 166"/>
          <p:cNvSpPr/>
          <p:nvPr/>
        </p:nvSpPr>
        <p:spPr>
          <a:xfrm>
            <a:off x="4824000" y="4809825"/>
            <a:ext cx="900000" cy="36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50" b="1" dirty="0" smtClean="0">
                <a:solidFill>
                  <a:schemeClr val="tx1"/>
                </a:solidFill>
              </a:rPr>
              <a:t>회로이론 </a:t>
            </a:r>
            <a:r>
              <a:rPr lang="en-US" altLang="ko-KR" sz="850" b="1" dirty="0" smtClean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68" name="직사각형 167"/>
          <p:cNvSpPr/>
          <p:nvPr/>
        </p:nvSpPr>
        <p:spPr>
          <a:xfrm>
            <a:off x="4824000" y="3902625"/>
            <a:ext cx="900000" cy="36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50" b="1" dirty="0" smtClean="0">
                <a:solidFill>
                  <a:schemeClr val="tx1"/>
                </a:solidFill>
              </a:rPr>
              <a:t>물리전자</a:t>
            </a:r>
            <a:endParaRPr lang="en-US" altLang="ko-KR" sz="850" b="1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850" b="1" dirty="0" smtClean="0">
                <a:solidFill>
                  <a:schemeClr val="tx1"/>
                </a:solidFill>
              </a:rPr>
              <a:t>공학 </a:t>
            </a:r>
            <a:r>
              <a:rPr lang="en-US" altLang="ko-KR" sz="850" b="1" dirty="0" smtClean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69" name="직사각형 168"/>
          <p:cNvSpPr/>
          <p:nvPr/>
        </p:nvSpPr>
        <p:spPr>
          <a:xfrm>
            <a:off x="4824000" y="3034800"/>
            <a:ext cx="900000" cy="36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50" b="1" dirty="0" smtClean="0">
                <a:solidFill>
                  <a:schemeClr val="tx1"/>
                </a:solidFill>
              </a:rPr>
              <a:t>전자기학 </a:t>
            </a:r>
            <a:r>
              <a:rPr lang="en-US" altLang="ko-KR" sz="850" b="1" dirty="0" smtClean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10" name="직사각형 209"/>
          <p:cNvSpPr/>
          <p:nvPr/>
        </p:nvSpPr>
        <p:spPr>
          <a:xfrm>
            <a:off x="1065520" y="6680892"/>
            <a:ext cx="351749" cy="15988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b="1" dirty="0">
              <a:solidFill>
                <a:schemeClr val="tx1"/>
              </a:solidFill>
            </a:endParaRPr>
          </a:p>
        </p:txBody>
      </p:sp>
      <p:sp>
        <p:nvSpPr>
          <p:cNvPr id="211" name="TextBox 210"/>
          <p:cNvSpPr txBox="1"/>
          <p:nvPr/>
        </p:nvSpPr>
        <p:spPr>
          <a:xfrm>
            <a:off x="1419927" y="6662314"/>
            <a:ext cx="527901" cy="223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50" b="1" dirty="0" smtClean="0"/>
              <a:t>필수</a:t>
            </a:r>
            <a:endParaRPr lang="ko-KR" altLang="en-US" sz="850" b="1" dirty="0"/>
          </a:p>
        </p:txBody>
      </p:sp>
      <p:sp>
        <p:nvSpPr>
          <p:cNvPr id="212" name="직사각형 211"/>
          <p:cNvSpPr/>
          <p:nvPr/>
        </p:nvSpPr>
        <p:spPr>
          <a:xfrm>
            <a:off x="2190224" y="6678000"/>
            <a:ext cx="351749" cy="159886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b="1" dirty="0">
              <a:solidFill>
                <a:schemeClr val="tx1"/>
              </a:solidFill>
            </a:endParaRPr>
          </a:p>
        </p:txBody>
      </p:sp>
      <p:sp>
        <p:nvSpPr>
          <p:cNvPr id="213" name="TextBox 212"/>
          <p:cNvSpPr txBox="1"/>
          <p:nvPr/>
        </p:nvSpPr>
        <p:spPr>
          <a:xfrm>
            <a:off x="2544631" y="6664200"/>
            <a:ext cx="527901" cy="223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50" b="1" dirty="0" smtClean="0"/>
              <a:t>선택</a:t>
            </a:r>
            <a:endParaRPr lang="en-US" altLang="ko-KR" sz="850" b="1" dirty="0" smtClean="0"/>
          </a:p>
        </p:txBody>
      </p:sp>
      <p:sp>
        <p:nvSpPr>
          <p:cNvPr id="214" name="순서도: 수행의 시작/종료 213"/>
          <p:cNvSpPr/>
          <p:nvPr/>
        </p:nvSpPr>
        <p:spPr>
          <a:xfrm>
            <a:off x="3299666" y="6672547"/>
            <a:ext cx="351749" cy="159886"/>
          </a:xfrm>
          <a:prstGeom prst="flowChartTerminator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b="1" dirty="0">
              <a:solidFill>
                <a:schemeClr val="tx1"/>
              </a:solidFill>
            </a:endParaRPr>
          </a:p>
        </p:txBody>
      </p:sp>
      <p:sp>
        <p:nvSpPr>
          <p:cNvPr id="215" name="TextBox 214"/>
          <p:cNvSpPr txBox="1"/>
          <p:nvPr/>
        </p:nvSpPr>
        <p:spPr>
          <a:xfrm>
            <a:off x="3654073" y="6664726"/>
            <a:ext cx="527901" cy="223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50" b="1" dirty="0" smtClean="0"/>
              <a:t>MSC</a:t>
            </a:r>
            <a:endParaRPr lang="ko-KR" altLang="en-US" sz="850" b="1" dirty="0"/>
          </a:p>
        </p:txBody>
      </p:sp>
      <p:sp>
        <p:nvSpPr>
          <p:cNvPr id="224" name="TextBox 223"/>
          <p:cNvSpPr txBox="1"/>
          <p:nvPr/>
        </p:nvSpPr>
        <p:spPr>
          <a:xfrm>
            <a:off x="4712812" y="6661490"/>
            <a:ext cx="661348" cy="223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50" b="1" dirty="0" smtClean="0"/>
              <a:t>선수관계</a:t>
            </a:r>
            <a:endParaRPr lang="ko-KR" altLang="en-US" sz="850" b="1" dirty="0"/>
          </a:p>
        </p:txBody>
      </p:sp>
      <p:sp>
        <p:nvSpPr>
          <p:cNvPr id="139" name="직사각형 138"/>
          <p:cNvSpPr/>
          <p:nvPr/>
        </p:nvSpPr>
        <p:spPr>
          <a:xfrm>
            <a:off x="6458400" y="3902625"/>
            <a:ext cx="900000" cy="3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50" b="1" dirty="0" smtClean="0">
                <a:solidFill>
                  <a:schemeClr val="tx1"/>
                </a:solidFill>
              </a:rPr>
              <a:t>고체전자소자</a:t>
            </a:r>
            <a:endParaRPr lang="ko-KR" altLang="en-US" sz="850" b="1" dirty="0">
              <a:solidFill>
                <a:schemeClr val="tx1"/>
              </a:solidFill>
            </a:endParaRPr>
          </a:p>
        </p:txBody>
      </p:sp>
      <p:sp>
        <p:nvSpPr>
          <p:cNvPr id="140" name="직사각형 139"/>
          <p:cNvSpPr/>
          <p:nvPr/>
        </p:nvSpPr>
        <p:spPr>
          <a:xfrm>
            <a:off x="3466800" y="1227053"/>
            <a:ext cx="900000" cy="3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0" b="1" dirty="0" smtClean="0">
                <a:solidFill>
                  <a:schemeClr val="tx1"/>
                </a:solidFill>
              </a:rPr>
              <a:t>C</a:t>
            </a:r>
            <a:r>
              <a:rPr lang="ko-KR" altLang="en-US" sz="850" b="1" dirty="0" smtClean="0">
                <a:solidFill>
                  <a:schemeClr val="tx1"/>
                </a:solidFill>
              </a:rPr>
              <a:t>언어 및</a:t>
            </a:r>
            <a:endParaRPr lang="en-US" altLang="ko-KR" sz="850" b="1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850" b="1" dirty="0" smtClean="0">
                <a:solidFill>
                  <a:schemeClr val="tx1"/>
                </a:solidFill>
              </a:rPr>
              <a:t>자료구조</a:t>
            </a:r>
            <a:endParaRPr lang="en-US" altLang="ko-KR" sz="850" b="1" dirty="0" smtClean="0">
              <a:solidFill>
                <a:schemeClr val="tx1"/>
              </a:solidFill>
            </a:endParaRPr>
          </a:p>
        </p:txBody>
      </p:sp>
      <p:sp>
        <p:nvSpPr>
          <p:cNvPr id="141" name="직사각형 140"/>
          <p:cNvSpPr/>
          <p:nvPr/>
        </p:nvSpPr>
        <p:spPr>
          <a:xfrm>
            <a:off x="4818433" y="1226781"/>
            <a:ext cx="900000" cy="3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50" b="1" dirty="0" smtClean="0">
                <a:solidFill>
                  <a:schemeClr val="tx1"/>
                </a:solidFill>
              </a:rPr>
              <a:t>객체지향</a:t>
            </a:r>
            <a:endParaRPr lang="en-US" altLang="ko-KR" sz="850" b="1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850" b="1" dirty="0" smtClean="0">
                <a:solidFill>
                  <a:schemeClr val="tx1"/>
                </a:solidFill>
              </a:rPr>
              <a:t>프로그래밍</a:t>
            </a:r>
            <a:endParaRPr lang="en-US" altLang="ko-KR" sz="850" b="1" dirty="0" smtClean="0">
              <a:solidFill>
                <a:schemeClr val="tx1"/>
              </a:solidFill>
            </a:endParaRPr>
          </a:p>
        </p:txBody>
      </p:sp>
      <p:sp>
        <p:nvSpPr>
          <p:cNvPr id="149" name="직사각형 148"/>
          <p:cNvSpPr/>
          <p:nvPr/>
        </p:nvSpPr>
        <p:spPr>
          <a:xfrm>
            <a:off x="7804800" y="2120945"/>
            <a:ext cx="900000" cy="3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50" b="1" dirty="0" smtClean="0">
                <a:solidFill>
                  <a:schemeClr val="tx1"/>
                </a:solidFill>
              </a:rPr>
              <a:t>영상처리</a:t>
            </a:r>
            <a:endParaRPr lang="ko-KR" altLang="en-US" sz="850" b="1" dirty="0">
              <a:solidFill>
                <a:schemeClr val="tx1"/>
              </a:solidFill>
            </a:endParaRPr>
          </a:p>
        </p:txBody>
      </p:sp>
      <p:sp>
        <p:nvSpPr>
          <p:cNvPr id="151" name="직사각형 150"/>
          <p:cNvSpPr/>
          <p:nvPr/>
        </p:nvSpPr>
        <p:spPr>
          <a:xfrm>
            <a:off x="9545790" y="1681200"/>
            <a:ext cx="900000" cy="3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750" b="1" dirty="0" smtClean="0">
                <a:solidFill>
                  <a:schemeClr val="tx1"/>
                </a:solidFill>
              </a:rPr>
              <a:t>영상 및 </a:t>
            </a:r>
            <a:r>
              <a:rPr lang="ko-KR" altLang="en-US" sz="750" b="1" dirty="0" err="1" smtClean="0">
                <a:solidFill>
                  <a:schemeClr val="tx1"/>
                </a:solidFill>
              </a:rPr>
              <a:t>딥러닝</a:t>
            </a:r>
            <a:endParaRPr lang="en-US" altLang="ko-KR" sz="750" b="1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750" b="1" dirty="0" smtClean="0">
                <a:solidFill>
                  <a:schemeClr val="tx1"/>
                </a:solidFill>
              </a:rPr>
              <a:t>프로그래밍</a:t>
            </a:r>
            <a:endParaRPr lang="ko-KR" altLang="en-US" sz="750" b="1" dirty="0">
              <a:solidFill>
                <a:schemeClr val="tx1"/>
              </a:solidFill>
            </a:endParaRPr>
          </a:p>
        </p:txBody>
      </p:sp>
      <p:sp>
        <p:nvSpPr>
          <p:cNvPr id="152" name="직사각형 151"/>
          <p:cNvSpPr/>
          <p:nvPr/>
        </p:nvSpPr>
        <p:spPr>
          <a:xfrm>
            <a:off x="7804800" y="1681200"/>
            <a:ext cx="900000" cy="3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50" b="1" dirty="0" err="1" smtClean="0">
                <a:solidFill>
                  <a:schemeClr val="tx1"/>
                </a:solidFill>
              </a:rPr>
              <a:t>기계학습론</a:t>
            </a:r>
            <a:endParaRPr lang="ko-KR" altLang="en-US" sz="850" b="1" dirty="0">
              <a:solidFill>
                <a:schemeClr val="tx1"/>
              </a:solidFill>
            </a:endParaRPr>
          </a:p>
        </p:txBody>
      </p:sp>
      <p:sp>
        <p:nvSpPr>
          <p:cNvPr id="153" name="직사각형 152"/>
          <p:cNvSpPr/>
          <p:nvPr/>
        </p:nvSpPr>
        <p:spPr>
          <a:xfrm>
            <a:off x="1888033" y="1233712"/>
            <a:ext cx="900000" cy="3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50" b="1" dirty="0" smtClean="0">
                <a:solidFill>
                  <a:schemeClr val="tx1"/>
                </a:solidFill>
              </a:rPr>
              <a:t>공학프로그램 응용</a:t>
            </a:r>
            <a:endParaRPr lang="en-US" altLang="ko-KR" sz="850" b="1" dirty="0" smtClean="0">
              <a:solidFill>
                <a:schemeClr val="tx1"/>
              </a:solidFill>
            </a:endParaRPr>
          </a:p>
        </p:txBody>
      </p:sp>
      <p:sp>
        <p:nvSpPr>
          <p:cNvPr id="157" name="직사각형 156"/>
          <p:cNvSpPr/>
          <p:nvPr/>
        </p:nvSpPr>
        <p:spPr>
          <a:xfrm>
            <a:off x="9545794" y="2131473"/>
            <a:ext cx="900000" cy="3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50" b="1" dirty="0" smtClean="0">
                <a:solidFill>
                  <a:schemeClr val="tx1"/>
                </a:solidFill>
              </a:rPr>
              <a:t>현대제어공학</a:t>
            </a:r>
            <a:endParaRPr lang="ko-KR" altLang="en-US" sz="850" b="1" dirty="0">
              <a:solidFill>
                <a:schemeClr val="tx1"/>
              </a:solidFill>
            </a:endParaRPr>
          </a:p>
        </p:txBody>
      </p:sp>
      <p:sp>
        <p:nvSpPr>
          <p:cNvPr id="158" name="직사각형 157"/>
          <p:cNvSpPr/>
          <p:nvPr/>
        </p:nvSpPr>
        <p:spPr>
          <a:xfrm>
            <a:off x="7801425" y="3476916"/>
            <a:ext cx="900000" cy="3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50" b="1" dirty="0" err="1" smtClean="0">
                <a:solidFill>
                  <a:schemeClr val="tx1"/>
                </a:solidFill>
              </a:rPr>
              <a:t>SoC</a:t>
            </a:r>
            <a:r>
              <a:rPr lang="en-US" altLang="ko-KR" sz="850" b="1" dirty="0" smtClean="0">
                <a:solidFill>
                  <a:schemeClr val="tx1"/>
                </a:solidFill>
              </a:rPr>
              <a:t> </a:t>
            </a:r>
            <a:r>
              <a:rPr lang="ko-KR" altLang="en-US" sz="850" b="1" dirty="0" smtClean="0">
                <a:solidFill>
                  <a:schemeClr val="tx1"/>
                </a:solidFill>
              </a:rPr>
              <a:t>설계</a:t>
            </a:r>
            <a:endParaRPr lang="ko-KR" altLang="en-US" sz="850" b="1" dirty="0">
              <a:solidFill>
                <a:schemeClr val="tx1"/>
              </a:solidFill>
            </a:endParaRPr>
          </a:p>
        </p:txBody>
      </p:sp>
      <p:sp>
        <p:nvSpPr>
          <p:cNvPr id="183" name="직사각형 182"/>
          <p:cNvSpPr/>
          <p:nvPr/>
        </p:nvSpPr>
        <p:spPr>
          <a:xfrm>
            <a:off x="9545794" y="3902625"/>
            <a:ext cx="900000" cy="3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50" b="1" dirty="0" smtClean="0">
                <a:solidFill>
                  <a:schemeClr val="tx1"/>
                </a:solidFill>
              </a:rPr>
              <a:t>디지털        집적회로 설계</a:t>
            </a:r>
            <a:endParaRPr lang="ko-KR" altLang="en-US" sz="850" b="1" dirty="0">
              <a:solidFill>
                <a:schemeClr val="tx1"/>
              </a:solidFill>
            </a:endParaRPr>
          </a:p>
        </p:txBody>
      </p:sp>
      <p:sp>
        <p:nvSpPr>
          <p:cNvPr id="185" name="직사각형 184"/>
          <p:cNvSpPr/>
          <p:nvPr/>
        </p:nvSpPr>
        <p:spPr>
          <a:xfrm>
            <a:off x="9545793" y="4358522"/>
            <a:ext cx="900000" cy="3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50" b="1" dirty="0" smtClean="0">
                <a:solidFill>
                  <a:schemeClr val="tx1"/>
                </a:solidFill>
              </a:rPr>
              <a:t>광전자 공학</a:t>
            </a:r>
            <a:endParaRPr lang="ko-KR" altLang="en-US" sz="850" b="1" dirty="0">
              <a:solidFill>
                <a:schemeClr val="tx1"/>
              </a:solidFill>
            </a:endParaRPr>
          </a:p>
        </p:txBody>
      </p:sp>
      <p:sp>
        <p:nvSpPr>
          <p:cNvPr id="188" name="직사각형 187"/>
          <p:cNvSpPr/>
          <p:nvPr/>
        </p:nvSpPr>
        <p:spPr>
          <a:xfrm>
            <a:off x="9545790" y="2587225"/>
            <a:ext cx="900000" cy="3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50" b="1" dirty="0" smtClean="0">
                <a:solidFill>
                  <a:schemeClr val="tx1"/>
                </a:solidFill>
              </a:rPr>
              <a:t>로봇 공학</a:t>
            </a:r>
            <a:endParaRPr lang="ko-KR" altLang="en-US" sz="850" b="1" dirty="0">
              <a:solidFill>
                <a:schemeClr val="tx1"/>
              </a:solidFill>
            </a:endParaRPr>
          </a:p>
        </p:txBody>
      </p:sp>
      <p:cxnSp>
        <p:nvCxnSpPr>
          <p:cNvPr id="3" name="직선 화살표 연결선 2"/>
          <p:cNvCxnSpPr>
            <a:stCxn id="43" idx="3"/>
            <a:endCxn id="45" idx="1"/>
          </p:cNvCxnSpPr>
          <p:nvPr/>
        </p:nvCxnSpPr>
        <p:spPr>
          <a:xfrm>
            <a:off x="1435129" y="2315283"/>
            <a:ext cx="456573" cy="0"/>
          </a:xfrm>
          <a:prstGeom prst="straightConnector1">
            <a:avLst/>
          </a:prstGeom>
          <a:ln w="2286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직선 화살표 연결선 143"/>
          <p:cNvCxnSpPr>
            <a:stCxn id="103" idx="3"/>
            <a:endCxn id="105" idx="1"/>
          </p:cNvCxnSpPr>
          <p:nvPr/>
        </p:nvCxnSpPr>
        <p:spPr>
          <a:xfrm>
            <a:off x="5712480" y="1861200"/>
            <a:ext cx="745920" cy="0"/>
          </a:xfrm>
          <a:prstGeom prst="straightConnector1">
            <a:avLst/>
          </a:prstGeom>
          <a:ln w="2286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꺾인 연결선 16"/>
          <p:cNvCxnSpPr/>
          <p:nvPr/>
        </p:nvCxnSpPr>
        <p:spPr>
          <a:xfrm>
            <a:off x="5907640" y="1861926"/>
            <a:ext cx="550377" cy="444455"/>
          </a:xfrm>
          <a:prstGeom prst="bentConnector3">
            <a:avLst>
              <a:gd name="adj1" fmla="val 50000"/>
            </a:avLst>
          </a:prstGeom>
          <a:ln w="2286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직선 화살표 연결선 188"/>
          <p:cNvCxnSpPr>
            <a:stCxn id="162" idx="3"/>
            <a:endCxn id="163" idx="1"/>
          </p:cNvCxnSpPr>
          <p:nvPr/>
        </p:nvCxnSpPr>
        <p:spPr>
          <a:xfrm>
            <a:off x="4366800" y="2774372"/>
            <a:ext cx="457200" cy="264"/>
          </a:xfrm>
          <a:prstGeom prst="straightConnector1">
            <a:avLst/>
          </a:prstGeom>
          <a:ln w="2286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직선 화살표 연결선 189"/>
          <p:cNvCxnSpPr>
            <a:stCxn id="159" idx="3"/>
            <a:endCxn id="167" idx="1"/>
          </p:cNvCxnSpPr>
          <p:nvPr/>
        </p:nvCxnSpPr>
        <p:spPr>
          <a:xfrm>
            <a:off x="4366800" y="4989825"/>
            <a:ext cx="457200" cy="0"/>
          </a:xfrm>
          <a:prstGeom prst="straightConnector1">
            <a:avLst/>
          </a:prstGeom>
          <a:ln w="2286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직선 화살표 연결선 191"/>
          <p:cNvCxnSpPr>
            <a:stCxn id="160" idx="3"/>
            <a:endCxn id="168" idx="1"/>
          </p:cNvCxnSpPr>
          <p:nvPr/>
        </p:nvCxnSpPr>
        <p:spPr>
          <a:xfrm>
            <a:off x="4366800" y="4082625"/>
            <a:ext cx="457200" cy="0"/>
          </a:xfrm>
          <a:prstGeom prst="straightConnector1">
            <a:avLst/>
          </a:prstGeom>
          <a:ln w="2286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직선 화살표 연결선 193"/>
          <p:cNvCxnSpPr>
            <a:stCxn id="161" idx="3"/>
            <a:endCxn id="169" idx="1"/>
          </p:cNvCxnSpPr>
          <p:nvPr/>
        </p:nvCxnSpPr>
        <p:spPr>
          <a:xfrm>
            <a:off x="4366800" y="3214800"/>
            <a:ext cx="457200" cy="0"/>
          </a:xfrm>
          <a:prstGeom prst="straightConnector1">
            <a:avLst/>
          </a:prstGeom>
          <a:ln w="2286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직선 화살표 연결선 194"/>
          <p:cNvCxnSpPr>
            <a:stCxn id="109" idx="3"/>
            <a:endCxn id="119" idx="1"/>
          </p:cNvCxnSpPr>
          <p:nvPr/>
        </p:nvCxnSpPr>
        <p:spPr>
          <a:xfrm>
            <a:off x="7358400" y="4987735"/>
            <a:ext cx="446400" cy="0"/>
          </a:xfrm>
          <a:prstGeom prst="straightConnector1">
            <a:avLst/>
          </a:prstGeom>
          <a:ln w="2286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직선 화살표 연결선 195"/>
          <p:cNvCxnSpPr>
            <a:stCxn id="111" idx="3"/>
            <a:endCxn id="116" idx="1"/>
          </p:cNvCxnSpPr>
          <p:nvPr/>
        </p:nvCxnSpPr>
        <p:spPr>
          <a:xfrm>
            <a:off x="7358400" y="5432808"/>
            <a:ext cx="446400" cy="0"/>
          </a:xfrm>
          <a:prstGeom prst="straightConnector1">
            <a:avLst/>
          </a:prstGeom>
          <a:ln w="2286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직선 화살표 연결선 197"/>
          <p:cNvCxnSpPr>
            <a:stCxn id="112" idx="3"/>
            <a:endCxn id="117" idx="1"/>
          </p:cNvCxnSpPr>
          <p:nvPr/>
        </p:nvCxnSpPr>
        <p:spPr>
          <a:xfrm flipV="1">
            <a:off x="7358400" y="5887616"/>
            <a:ext cx="446400" cy="208"/>
          </a:xfrm>
          <a:prstGeom prst="straightConnector1">
            <a:avLst/>
          </a:prstGeom>
          <a:ln w="2286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직선 화살표 연결선 198"/>
          <p:cNvCxnSpPr/>
          <p:nvPr/>
        </p:nvCxnSpPr>
        <p:spPr>
          <a:xfrm>
            <a:off x="4410075" y="6759278"/>
            <a:ext cx="324758" cy="1"/>
          </a:xfrm>
          <a:prstGeom prst="straightConnector1">
            <a:avLst/>
          </a:prstGeom>
          <a:ln w="2286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"/>
          <p:cNvGrpSpPr/>
          <p:nvPr/>
        </p:nvGrpSpPr>
        <p:grpSpPr>
          <a:xfrm>
            <a:off x="6182828" y="6651806"/>
            <a:ext cx="4607855" cy="223138"/>
            <a:chOff x="6982955" y="6652694"/>
            <a:chExt cx="4607855" cy="223138"/>
          </a:xfrm>
        </p:grpSpPr>
        <p:sp>
          <p:nvSpPr>
            <p:cNvPr id="120" name="직사각형 119"/>
            <p:cNvSpPr/>
            <p:nvPr/>
          </p:nvSpPr>
          <p:spPr>
            <a:xfrm>
              <a:off x="6982955" y="6674400"/>
              <a:ext cx="351749" cy="15988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 b="1" dirty="0">
                <a:solidFill>
                  <a:schemeClr val="tx1"/>
                </a:solidFill>
              </a:endParaRPr>
            </a:p>
          </p:txBody>
        </p:sp>
        <p:sp>
          <p:nvSpPr>
            <p:cNvPr id="121" name="직사각형 120"/>
            <p:cNvSpPr/>
            <p:nvPr/>
          </p:nvSpPr>
          <p:spPr>
            <a:xfrm>
              <a:off x="9288000" y="6674400"/>
              <a:ext cx="351749" cy="159886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 b="1" dirty="0">
                <a:solidFill>
                  <a:schemeClr val="tx1"/>
                </a:solidFill>
              </a:endParaRPr>
            </a:p>
          </p:txBody>
        </p:sp>
        <p:sp>
          <p:nvSpPr>
            <p:cNvPr id="122" name="직사각형 121"/>
            <p:cNvSpPr/>
            <p:nvPr/>
          </p:nvSpPr>
          <p:spPr>
            <a:xfrm>
              <a:off x="8136000" y="6674400"/>
              <a:ext cx="351749" cy="15988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 b="1" dirty="0">
                <a:solidFill>
                  <a:schemeClr val="tx1"/>
                </a:solidFill>
              </a:endParaRPr>
            </a:p>
          </p:txBody>
        </p:sp>
        <p:sp>
          <p:nvSpPr>
            <p:cNvPr id="123" name="직사각형 122"/>
            <p:cNvSpPr/>
            <p:nvPr/>
          </p:nvSpPr>
          <p:spPr>
            <a:xfrm>
              <a:off x="10440000" y="6674400"/>
              <a:ext cx="351749" cy="15988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 b="1" dirty="0">
                <a:solidFill>
                  <a:schemeClr val="tx1"/>
                </a:solidFill>
              </a:endParaRP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7455848" y="6652694"/>
              <a:ext cx="454320" cy="223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50" b="1" dirty="0" smtClean="0"/>
                <a:t>필수</a:t>
              </a:r>
              <a:endParaRPr lang="ko-KR" altLang="en-US" sz="850" b="1" dirty="0"/>
            </a:p>
          </p:txBody>
        </p:sp>
        <p:sp>
          <p:nvSpPr>
            <p:cNvPr id="126" name="TextBox 125"/>
            <p:cNvSpPr txBox="1"/>
            <p:nvPr/>
          </p:nvSpPr>
          <p:spPr>
            <a:xfrm>
              <a:off x="8454970" y="6652694"/>
              <a:ext cx="853370" cy="223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50" b="1" dirty="0" smtClean="0"/>
                <a:t>선수과목필요</a:t>
              </a:r>
              <a:endParaRPr lang="ko-KR" altLang="en-US" sz="850" b="1" dirty="0"/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9746039" y="6652694"/>
              <a:ext cx="811814" cy="223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850" b="1" dirty="0" smtClean="0"/>
                <a:t>MSC </a:t>
              </a:r>
              <a:endParaRPr lang="ko-KR" altLang="en-US" sz="850" b="1" dirty="0"/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10875186" y="6652694"/>
              <a:ext cx="715624" cy="223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50" b="1" dirty="0" smtClean="0"/>
                <a:t>선택</a:t>
              </a:r>
              <a:endParaRPr lang="ko-KR" altLang="en-US" sz="850" b="1" dirty="0"/>
            </a:p>
          </p:txBody>
        </p:sp>
      </p:grpSp>
      <p:sp>
        <p:nvSpPr>
          <p:cNvPr id="124" name="순서도: 수행의 시작/종료 123"/>
          <p:cNvSpPr/>
          <p:nvPr/>
        </p:nvSpPr>
        <p:spPr>
          <a:xfrm>
            <a:off x="3466800" y="1681200"/>
            <a:ext cx="900001" cy="359408"/>
          </a:xfrm>
          <a:prstGeom prst="flowChartTerminator">
            <a:avLst/>
          </a:prstGeom>
          <a:solidFill>
            <a:schemeClr val="accent2">
              <a:lumMod val="40000"/>
              <a:lumOff val="60000"/>
            </a:schemeClr>
          </a:solidFill>
          <a:ln w="6350">
            <a:solidFill>
              <a:schemeClr val="tx1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solidFill>
                  <a:schemeClr val="tx1"/>
                </a:solidFill>
              </a:rPr>
              <a:t>공학선형대수학 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130" name="직사각형 129"/>
          <p:cNvSpPr/>
          <p:nvPr/>
        </p:nvSpPr>
        <p:spPr>
          <a:xfrm>
            <a:off x="9545794" y="3456244"/>
            <a:ext cx="900000" cy="360000"/>
          </a:xfrm>
          <a:prstGeom prst="rect">
            <a:avLst/>
          </a:prstGeom>
          <a:solidFill>
            <a:srgbClr val="DBBFE9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50" b="1" dirty="0" smtClean="0">
                <a:solidFill>
                  <a:schemeClr val="tx1"/>
                </a:solidFill>
              </a:rPr>
              <a:t>인공지능</a:t>
            </a:r>
            <a:endParaRPr lang="en-US" altLang="ko-KR" sz="850" b="1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850" b="1" dirty="0" smtClean="0">
                <a:solidFill>
                  <a:schemeClr val="tx1"/>
                </a:solidFill>
              </a:rPr>
              <a:t>프로세서응용</a:t>
            </a:r>
            <a:endParaRPr lang="ko-KR" altLang="en-US" sz="850" b="1" dirty="0">
              <a:solidFill>
                <a:schemeClr val="tx1"/>
              </a:solidFill>
            </a:endParaRPr>
          </a:p>
        </p:txBody>
      </p:sp>
      <p:sp>
        <p:nvSpPr>
          <p:cNvPr id="131" name="직사각형 130"/>
          <p:cNvSpPr/>
          <p:nvPr/>
        </p:nvSpPr>
        <p:spPr>
          <a:xfrm>
            <a:off x="9540000" y="3034800"/>
            <a:ext cx="900000" cy="360000"/>
          </a:xfrm>
          <a:prstGeom prst="rect">
            <a:avLst/>
          </a:prstGeom>
          <a:solidFill>
            <a:srgbClr val="DBBFE9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50" b="1" dirty="0" err="1" smtClean="0">
                <a:solidFill>
                  <a:schemeClr val="tx1"/>
                </a:solidFill>
              </a:rPr>
              <a:t>에너지저장</a:t>
            </a:r>
            <a:endParaRPr lang="en-US" altLang="ko-KR" sz="850" b="1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850" b="1" dirty="0" err="1" smtClean="0">
                <a:solidFill>
                  <a:schemeClr val="tx1"/>
                </a:solidFill>
              </a:rPr>
              <a:t>시스템공학</a:t>
            </a:r>
            <a:endParaRPr lang="ko-KR" altLang="en-US" sz="850" b="1" dirty="0">
              <a:solidFill>
                <a:schemeClr val="tx1"/>
              </a:solidFill>
            </a:endParaRPr>
          </a:p>
        </p:txBody>
      </p:sp>
      <p:sp>
        <p:nvSpPr>
          <p:cNvPr id="129" name="직사각형 128"/>
          <p:cNvSpPr/>
          <p:nvPr/>
        </p:nvSpPr>
        <p:spPr>
          <a:xfrm>
            <a:off x="10737669" y="6669415"/>
            <a:ext cx="351749" cy="159886"/>
          </a:xfrm>
          <a:prstGeom prst="rect">
            <a:avLst/>
          </a:prstGeom>
          <a:solidFill>
            <a:srgbClr val="DBBFE9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b="1" dirty="0">
              <a:solidFill>
                <a:schemeClr val="tx1"/>
              </a:solidFill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11172854" y="6647709"/>
            <a:ext cx="866569" cy="223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50" b="1" smtClean="0"/>
              <a:t>IR</a:t>
            </a:r>
            <a:r>
              <a:rPr lang="ko-KR" altLang="en-US" sz="850" b="1" dirty="0" err="1" smtClean="0"/>
              <a:t>융합교과목</a:t>
            </a:r>
            <a:endParaRPr lang="ko-KR" altLang="en-US" sz="850" b="1" dirty="0"/>
          </a:p>
        </p:txBody>
      </p:sp>
    </p:spTree>
    <p:extLst>
      <p:ext uri="{BB962C8B-B14F-4D97-AF65-F5344CB8AC3E}">
        <p14:creationId xmlns:p14="http://schemas.microsoft.com/office/powerpoint/2010/main" val="738757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TextBox 138"/>
          <p:cNvSpPr txBox="1"/>
          <p:nvPr/>
        </p:nvSpPr>
        <p:spPr>
          <a:xfrm>
            <a:off x="332741" y="0"/>
            <a:ext cx="11585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pc="600" dirty="0" smtClean="0"/>
              <a:t>전자전기공학부 교과과정 이수체계도</a:t>
            </a:r>
            <a:endParaRPr lang="ko-KR" altLang="en-US" spc="600" dirty="0"/>
          </a:p>
        </p:txBody>
      </p:sp>
      <p:cxnSp>
        <p:nvCxnSpPr>
          <p:cNvPr id="140" name="직선 연결선 139"/>
          <p:cNvCxnSpPr/>
          <p:nvPr/>
        </p:nvCxnSpPr>
        <p:spPr>
          <a:xfrm>
            <a:off x="534295" y="359906"/>
            <a:ext cx="11096775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직선 연결선 140"/>
          <p:cNvCxnSpPr/>
          <p:nvPr/>
        </p:nvCxnSpPr>
        <p:spPr>
          <a:xfrm>
            <a:off x="534295" y="641024"/>
            <a:ext cx="11096775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5340826" y="756000"/>
            <a:ext cx="0" cy="5220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직선 연결선 142"/>
          <p:cNvCxnSpPr/>
          <p:nvPr/>
        </p:nvCxnSpPr>
        <p:spPr>
          <a:xfrm>
            <a:off x="2940819" y="756000"/>
            <a:ext cx="0" cy="5220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직선 연결선 143"/>
          <p:cNvCxnSpPr/>
          <p:nvPr/>
        </p:nvCxnSpPr>
        <p:spPr>
          <a:xfrm>
            <a:off x="7828320" y="765525"/>
            <a:ext cx="0" cy="5220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TextBox 144"/>
          <p:cNvSpPr txBox="1"/>
          <p:nvPr/>
        </p:nvSpPr>
        <p:spPr>
          <a:xfrm>
            <a:off x="688807" y="435408"/>
            <a:ext cx="235120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/>
              <a:t>1</a:t>
            </a:r>
            <a:r>
              <a:rPr lang="ko-KR" altLang="en-US" sz="800" dirty="0" smtClean="0"/>
              <a:t>학기                            </a:t>
            </a:r>
            <a:r>
              <a:rPr lang="en-US" altLang="ko-KR" sz="800" dirty="0" smtClean="0"/>
              <a:t>2</a:t>
            </a:r>
            <a:r>
              <a:rPr lang="ko-KR" altLang="en-US" sz="800" dirty="0" smtClean="0"/>
              <a:t>학기  </a:t>
            </a:r>
            <a:endParaRPr lang="ko-KR" altLang="en-US" sz="800" dirty="0"/>
          </a:p>
        </p:txBody>
      </p:sp>
      <p:sp>
        <p:nvSpPr>
          <p:cNvPr id="148" name="TextBox 147"/>
          <p:cNvSpPr txBox="1"/>
          <p:nvPr/>
        </p:nvSpPr>
        <p:spPr>
          <a:xfrm>
            <a:off x="3242392" y="440408"/>
            <a:ext cx="19337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/>
              <a:t>1</a:t>
            </a:r>
            <a:r>
              <a:rPr lang="ko-KR" altLang="en-US" sz="800" dirty="0" smtClean="0"/>
              <a:t>학기                           </a:t>
            </a:r>
            <a:r>
              <a:rPr lang="en-US" altLang="ko-KR" sz="800" dirty="0" smtClean="0"/>
              <a:t>2</a:t>
            </a:r>
            <a:r>
              <a:rPr lang="ko-KR" altLang="en-US" sz="800" dirty="0" smtClean="0"/>
              <a:t>학기</a:t>
            </a:r>
            <a:endParaRPr lang="ko-KR" altLang="en-US" sz="800" dirty="0"/>
          </a:p>
        </p:txBody>
      </p:sp>
      <p:sp>
        <p:nvSpPr>
          <p:cNvPr id="149" name="TextBox 148"/>
          <p:cNvSpPr txBox="1"/>
          <p:nvPr/>
        </p:nvSpPr>
        <p:spPr>
          <a:xfrm>
            <a:off x="5673941" y="440408"/>
            <a:ext cx="186650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/>
              <a:t>1</a:t>
            </a:r>
            <a:r>
              <a:rPr lang="ko-KR" altLang="en-US" sz="800" dirty="0" smtClean="0"/>
              <a:t>학기                            </a:t>
            </a:r>
            <a:r>
              <a:rPr lang="en-US" altLang="ko-KR" sz="800" dirty="0" smtClean="0"/>
              <a:t>2</a:t>
            </a:r>
            <a:r>
              <a:rPr lang="ko-KR" altLang="en-US" sz="800" dirty="0" smtClean="0"/>
              <a:t>학기</a:t>
            </a:r>
            <a:endParaRPr lang="ko-KR" altLang="en-US" sz="800" dirty="0"/>
          </a:p>
        </p:txBody>
      </p:sp>
      <p:sp>
        <p:nvSpPr>
          <p:cNvPr id="150" name="TextBox 149"/>
          <p:cNvSpPr txBox="1"/>
          <p:nvPr/>
        </p:nvSpPr>
        <p:spPr>
          <a:xfrm>
            <a:off x="8123998" y="437213"/>
            <a:ext cx="186650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/>
              <a:t>1</a:t>
            </a:r>
            <a:r>
              <a:rPr lang="ko-KR" altLang="en-US" sz="800" dirty="0" smtClean="0"/>
              <a:t>학기                             </a:t>
            </a:r>
            <a:r>
              <a:rPr lang="en-US" altLang="ko-KR" sz="800" dirty="0" smtClean="0"/>
              <a:t>2</a:t>
            </a:r>
            <a:r>
              <a:rPr lang="ko-KR" altLang="en-US" sz="800" dirty="0" smtClean="0"/>
              <a:t>학기</a:t>
            </a:r>
            <a:endParaRPr lang="ko-KR" altLang="en-US" sz="800" dirty="0"/>
          </a:p>
        </p:txBody>
      </p:sp>
      <p:sp>
        <p:nvSpPr>
          <p:cNvPr id="151" name="TextBox 150"/>
          <p:cNvSpPr txBox="1"/>
          <p:nvPr/>
        </p:nvSpPr>
        <p:spPr>
          <a:xfrm>
            <a:off x="1558060" y="346376"/>
            <a:ext cx="6127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/>
              <a:t>1</a:t>
            </a:r>
            <a:r>
              <a:rPr lang="ko-KR" altLang="en-US" sz="1100" dirty="0" smtClean="0"/>
              <a:t>학년</a:t>
            </a:r>
            <a:endParaRPr lang="ko-KR" altLang="en-US" sz="1100" dirty="0"/>
          </a:p>
        </p:txBody>
      </p:sp>
      <p:sp>
        <p:nvSpPr>
          <p:cNvPr id="152" name="TextBox 151"/>
          <p:cNvSpPr txBox="1"/>
          <p:nvPr/>
        </p:nvSpPr>
        <p:spPr>
          <a:xfrm>
            <a:off x="3984395" y="347691"/>
            <a:ext cx="6127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/>
              <a:t>2</a:t>
            </a:r>
            <a:r>
              <a:rPr lang="ko-KR" altLang="en-US" sz="1100" dirty="0" smtClean="0"/>
              <a:t>학년</a:t>
            </a:r>
            <a:endParaRPr lang="ko-KR" altLang="en-US" sz="1100" dirty="0"/>
          </a:p>
        </p:txBody>
      </p:sp>
      <p:sp>
        <p:nvSpPr>
          <p:cNvPr id="153" name="TextBox 152"/>
          <p:cNvSpPr txBox="1"/>
          <p:nvPr/>
        </p:nvSpPr>
        <p:spPr>
          <a:xfrm>
            <a:off x="6319873" y="334366"/>
            <a:ext cx="6127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/>
              <a:t>3</a:t>
            </a:r>
            <a:r>
              <a:rPr lang="ko-KR" altLang="en-US" sz="1100" dirty="0" smtClean="0"/>
              <a:t>학년</a:t>
            </a:r>
            <a:endParaRPr lang="ko-KR" altLang="en-US" sz="1100" dirty="0"/>
          </a:p>
        </p:txBody>
      </p:sp>
      <p:cxnSp>
        <p:nvCxnSpPr>
          <p:cNvPr id="157" name="직선 연결선 156"/>
          <p:cNvCxnSpPr/>
          <p:nvPr/>
        </p:nvCxnSpPr>
        <p:spPr>
          <a:xfrm flipV="1">
            <a:off x="141402" y="6281854"/>
            <a:ext cx="11776878" cy="2763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TextBox 157"/>
          <p:cNvSpPr txBox="1"/>
          <p:nvPr/>
        </p:nvSpPr>
        <p:spPr>
          <a:xfrm>
            <a:off x="141402" y="707130"/>
            <a:ext cx="461665" cy="55168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eaVert" wrap="square" tIns="0" bIns="0" rtlCol="0">
            <a:spAutoFit/>
          </a:bodyPr>
          <a:lstStyle/>
          <a:p>
            <a:pPr algn="ctr"/>
            <a:r>
              <a:rPr lang="ko-KR" altLang="en-US" spc="600" dirty="0" smtClean="0"/>
              <a:t>멀티미디어 </a:t>
            </a:r>
            <a:r>
              <a:rPr lang="ko-KR" altLang="en-US" spc="600" dirty="0" err="1" smtClean="0"/>
              <a:t>컨텐츠</a:t>
            </a:r>
            <a:r>
              <a:rPr lang="ko-KR" altLang="en-US" spc="600" dirty="0" smtClean="0"/>
              <a:t> 및 신호처리 트랙</a:t>
            </a:r>
            <a:endParaRPr lang="ko-KR" altLang="en-US" spc="600" dirty="0"/>
          </a:p>
        </p:txBody>
      </p:sp>
      <p:sp>
        <p:nvSpPr>
          <p:cNvPr id="183" name="TextBox 182"/>
          <p:cNvSpPr txBox="1"/>
          <p:nvPr/>
        </p:nvSpPr>
        <p:spPr>
          <a:xfrm>
            <a:off x="8774862" y="331790"/>
            <a:ext cx="6127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/>
              <a:t>4</a:t>
            </a:r>
            <a:r>
              <a:rPr lang="ko-KR" altLang="en-US" sz="1100" dirty="0" smtClean="0"/>
              <a:t>학년</a:t>
            </a:r>
            <a:endParaRPr lang="ko-KR" altLang="en-US" sz="1100" dirty="0"/>
          </a:p>
        </p:txBody>
      </p:sp>
      <p:sp>
        <p:nvSpPr>
          <p:cNvPr id="185" name="직사각형 184"/>
          <p:cNvSpPr/>
          <p:nvPr/>
        </p:nvSpPr>
        <p:spPr>
          <a:xfrm>
            <a:off x="961535" y="1159200"/>
            <a:ext cx="1644844" cy="478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solidFill>
                  <a:schemeClr val="tx1"/>
                </a:solidFill>
              </a:rPr>
              <a:t>어드벤처 디자인 </a:t>
            </a:r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88" name="모서리가 둥근 직사각형 187"/>
          <p:cNvSpPr/>
          <p:nvPr/>
        </p:nvSpPr>
        <p:spPr>
          <a:xfrm>
            <a:off x="678055" y="2120400"/>
            <a:ext cx="939124" cy="48002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일반물리학 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및 실험</a:t>
            </a:r>
            <a:r>
              <a:rPr lang="en-US" altLang="ko-KR" sz="1000" dirty="0">
                <a:solidFill>
                  <a:schemeClr val="tx1"/>
                </a:solidFill>
              </a:rPr>
              <a:t> </a:t>
            </a:r>
            <a:r>
              <a:rPr lang="en-US" altLang="ko-KR" sz="1000" dirty="0" smtClean="0">
                <a:solidFill>
                  <a:schemeClr val="tx1"/>
                </a:solidFill>
              </a:rPr>
              <a:t>1 (4)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89" name="모서리가 둥근 직사각형 188"/>
          <p:cNvSpPr/>
          <p:nvPr/>
        </p:nvSpPr>
        <p:spPr>
          <a:xfrm>
            <a:off x="1908000" y="2121595"/>
            <a:ext cx="939124" cy="48002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일반물리학 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및 실험</a:t>
            </a:r>
            <a:r>
              <a:rPr lang="en-US" altLang="ko-KR" sz="1000" dirty="0">
                <a:solidFill>
                  <a:schemeClr val="tx1"/>
                </a:solidFill>
              </a:rPr>
              <a:t> </a:t>
            </a:r>
            <a:r>
              <a:rPr lang="en-US" altLang="ko-KR" sz="1000" dirty="0" smtClean="0">
                <a:solidFill>
                  <a:schemeClr val="tx1"/>
                </a:solidFill>
              </a:rPr>
              <a:t>2 (4)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90" name="모서리가 둥근 직사각형 189"/>
          <p:cNvSpPr/>
          <p:nvPr/>
        </p:nvSpPr>
        <p:spPr>
          <a:xfrm>
            <a:off x="678055" y="3056400"/>
            <a:ext cx="939124" cy="48002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err="1" smtClean="0">
                <a:solidFill>
                  <a:schemeClr val="tx1"/>
                </a:solidFill>
              </a:rPr>
              <a:t>미적분학</a:t>
            </a:r>
            <a:r>
              <a:rPr lang="ko-KR" altLang="en-US" sz="1000" dirty="0" smtClean="0">
                <a:solidFill>
                  <a:schemeClr val="tx1"/>
                </a:solidFill>
              </a:rPr>
              <a:t> 및 연습 </a:t>
            </a:r>
            <a:r>
              <a:rPr lang="en-US" altLang="ko-KR" sz="1000" dirty="0" smtClean="0">
                <a:solidFill>
                  <a:schemeClr val="tx1"/>
                </a:solidFill>
              </a:rPr>
              <a:t>1 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92" name="모서리가 둥근 직사각형 191"/>
          <p:cNvSpPr/>
          <p:nvPr/>
        </p:nvSpPr>
        <p:spPr>
          <a:xfrm>
            <a:off x="1907772" y="3056224"/>
            <a:ext cx="939124" cy="48002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err="1" smtClean="0">
                <a:solidFill>
                  <a:schemeClr val="tx1"/>
                </a:solidFill>
              </a:rPr>
              <a:t>미적분학</a:t>
            </a:r>
            <a:r>
              <a:rPr lang="ko-KR" altLang="en-US" sz="1000" dirty="0" smtClean="0">
                <a:solidFill>
                  <a:schemeClr val="tx1"/>
                </a:solidFill>
              </a:rPr>
              <a:t> 및 연습 </a:t>
            </a:r>
            <a:r>
              <a:rPr lang="en-US" altLang="ko-KR" sz="1000" dirty="0" smtClean="0">
                <a:solidFill>
                  <a:schemeClr val="tx1"/>
                </a:solidFill>
              </a:rPr>
              <a:t>2 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94" name="모서리가 둥근 직사각형 193"/>
          <p:cNvSpPr/>
          <p:nvPr/>
        </p:nvSpPr>
        <p:spPr>
          <a:xfrm>
            <a:off x="664129" y="4910303"/>
            <a:ext cx="939600" cy="4788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프로그래밍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기초와 실습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</a:p>
        </p:txBody>
      </p:sp>
      <p:cxnSp>
        <p:nvCxnSpPr>
          <p:cNvPr id="195" name="직선 연결선 194"/>
          <p:cNvCxnSpPr/>
          <p:nvPr/>
        </p:nvCxnSpPr>
        <p:spPr>
          <a:xfrm>
            <a:off x="10342929" y="756000"/>
            <a:ext cx="0" cy="5220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6" name="직사각형 195"/>
          <p:cNvSpPr/>
          <p:nvPr/>
        </p:nvSpPr>
        <p:spPr>
          <a:xfrm>
            <a:off x="3045600" y="4910612"/>
            <a:ext cx="939600" cy="4788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C</a:t>
            </a:r>
            <a:r>
              <a:rPr lang="ko-KR" altLang="en-US" sz="1000" dirty="0" smtClean="0">
                <a:solidFill>
                  <a:schemeClr val="tx1"/>
                </a:solidFill>
              </a:rPr>
              <a:t>언어 및 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자료구조 </a:t>
            </a:r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98" name="순서도: 처리 197"/>
          <p:cNvSpPr/>
          <p:nvPr/>
        </p:nvSpPr>
        <p:spPr>
          <a:xfrm>
            <a:off x="3045600" y="2121595"/>
            <a:ext cx="939124" cy="480029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30" dirty="0" smtClean="0">
                <a:solidFill>
                  <a:schemeClr val="tx1"/>
                </a:solidFill>
              </a:rPr>
              <a:t>전기회로실험</a:t>
            </a:r>
            <a:endParaRPr lang="en-US" altLang="ko-KR" sz="93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930" dirty="0" smtClean="0">
                <a:solidFill>
                  <a:schemeClr val="tx1"/>
                </a:solidFill>
              </a:rPr>
              <a:t>(1)</a:t>
            </a:r>
            <a:endParaRPr lang="ko-KR" altLang="en-US" sz="930" dirty="0">
              <a:solidFill>
                <a:schemeClr val="tx1"/>
              </a:solidFill>
            </a:endParaRPr>
          </a:p>
        </p:txBody>
      </p:sp>
      <p:sp>
        <p:nvSpPr>
          <p:cNvPr id="199" name="순서도: 처리 198"/>
          <p:cNvSpPr/>
          <p:nvPr/>
        </p:nvSpPr>
        <p:spPr>
          <a:xfrm>
            <a:off x="4277910" y="1159200"/>
            <a:ext cx="939124" cy="480029"/>
          </a:xfrm>
          <a:prstGeom prst="flowChart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회로이론 </a:t>
            </a:r>
            <a:r>
              <a:rPr lang="en-US" altLang="ko-KR" sz="1000" dirty="0" smtClean="0">
                <a:solidFill>
                  <a:schemeClr val="tx1"/>
                </a:solidFill>
              </a:rPr>
              <a:t>2</a:t>
            </a:r>
          </a:p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06" name="순서도: 처리 205"/>
          <p:cNvSpPr/>
          <p:nvPr/>
        </p:nvSpPr>
        <p:spPr>
          <a:xfrm>
            <a:off x="3045600" y="1159200"/>
            <a:ext cx="939124" cy="480029"/>
          </a:xfrm>
          <a:prstGeom prst="flowChartProcess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회로이론 </a:t>
            </a:r>
            <a:r>
              <a:rPr lang="en-US" altLang="ko-KR" sz="1000" dirty="0" smtClean="0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07" name="순서도: 처리 206"/>
          <p:cNvSpPr/>
          <p:nvPr/>
        </p:nvSpPr>
        <p:spPr>
          <a:xfrm>
            <a:off x="6728363" y="1159200"/>
            <a:ext cx="939124" cy="480029"/>
          </a:xfrm>
          <a:prstGeom prst="flowChart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전자회로 </a:t>
            </a:r>
            <a:r>
              <a:rPr lang="en-US" altLang="ko-KR" sz="1000" dirty="0" smtClean="0">
                <a:solidFill>
                  <a:schemeClr val="tx1"/>
                </a:solidFill>
              </a:rPr>
              <a:t>2</a:t>
            </a:r>
          </a:p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08" name="순서도: 처리 207"/>
          <p:cNvSpPr/>
          <p:nvPr/>
        </p:nvSpPr>
        <p:spPr>
          <a:xfrm>
            <a:off x="5533200" y="1159200"/>
            <a:ext cx="939124" cy="480029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전자회로 </a:t>
            </a:r>
            <a:r>
              <a:rPr lang="en-US" altLang="ko-KR" sz="1000" dirty="0" smtClean="0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09" name="순서도: 처리 208"/>
          <p:cNvSpPr/>
          <p:nvPr/>
        </p:nvSpPr>
        <p:spPr>
          <a:xfrm>
            <a:off x="5530869" y="3982121"/>
            <a:ext cx="939124" cy="480029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30" dirty="0" smtClean="0">
                <a:solidFill>
                  <a:schemeClr val="tx1"/>
                </a:solidFill>
              </a:rPr>
              <a:t>랜덤신호이론</a:t>
            </a:r>
            <a:endParaRPr lang="en-US" altLang="ko-KR" sz="93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930" dirty="0" smtClean="0">
                <a:solidFill>
                  <a:schemeClr val="tx1"/>
                </a:solidFill>
              </a:rPr>
              <a:t>(3)</a:t>
            </a:r>
            <a:endParaRPr lang="ko-KR" altLang="en-US" sz="930" dirty="0">
              <a:solidFill>
                <a:schemeClr val="tx1"/>
              </a:solidFill>
            </a:endParaRPr>
          </a:p>
        </p:txBody>
      </p:sp>
      <p:sp>
        <p:nvSpPr>
          <p:cNvPr id="220" name="순서도: 처리 219"/>
          <p:cNvSpPr/>
          <p:nvPr/>
        </p:nvSpPr>
        <p:spPr>
          <a:xfrm>
            <a:off x="4290766" y="5617385"/>
            <a:ext cx="939124" cy="480029"/>
          </a:xfrm>
          <a:prstGeom prst="flowChartProcess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신호 및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시스템 </a:t>
            </a:r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21" name="순서도: 처리 220"/>
          <p:cNvSpPr/>
          <p:nvPr/>
        </p:nvSpPr>
        <p:spPr>
          <a:xfrm>
            <a:off x="5501660" y="5610120"/>
            <a:ext cx="939124" cy="480029"/>
          </a:xfrm>
          <a:prstGeom prst="flowChart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디지털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신호처리 및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설계 </a:t>
            </a:r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22" name="직사각형 221"/>
          <p:cNvSpPr/>
          <p:nvPr/>
        </p:nvSpPr>
        <p:spPr>
          <a:xfrm>
            <a:off x="8275384" y="1159200"/>
            <a:ext cx="1644844" cy="5263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err="1" smtClean="0">
                <a:solidFill>
                  <a:schemeClr val="tx1"/>
                </a:solidFill>
              </a:rPr>
              <a:t>캡스톤</a:t>
            </a:r>
            <a:r>
              <a:rPr lang="ko-KR" altLang="en-US" sz="1000" dirty="0" smtClean="0">
                <a:solidFill>
                  <a:schemeClr val="tx1"/>
                </a:solidFill>
              </a:rPr>
              <a:t> 디자인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25" name="순서도: 처리 224"/>
          <p:cNvSpPr/>
          <p:nvPr/>
        </p:nvSpPr>
        <p:spPr>
          <a:xfrm>
            <a:off x="10479495" y="3056222"/>
            <a:ext cx="939124" cy="480029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30" dirty="0" smtClean="0">
                <a:solidFill>
                  <a:schemeClr val="tx1"/>
                </a:solidFill>
              </a:rPr>
              <a:t>디지털</a:t>
            </a:r>
            <a:endParaRPr lang="en-US" altLang="ko-KR" sz="93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930" dirty="0" smtClean="0">
                <a:solidFill>
                  <a:schemeClr val="tx1"/>
                </a:solidFill>
              </a:rPr>
              <a:t>영상처리 </a:t>
            </a:r>
            <a:r>
              <a:rPr lang="en-US" altLang="ko-KR" sz="930" dirty="0" smtClean="0">
                <a:solidFill>
                  <a:schemeClr val="tx1"/>
                </a:solidFill>
              </a:rPr>
              <a:t>(3)</a:t>
            </a:r>
            <a:endParaRPr lang="ko-KR" altLang="en-US" sz="930" dirty="0">
              <a:solidFill>
                <a:schemeClr val="tx1"/>
              </a:solidFill>
            </a:endParaRPr>
          </a:p>
        </p:txBody>
      </p:sp>
      <p:sp>
        <p:nvSpPr>
          <p:cNvPr id="230" name="순서도: 처리 229"/>
          <p:cNvSpPr/>
          <p:nvPr/>
        </p:nvSpPr>
        <p:spPr>
          <a:xfrm>
            <a:off x="10479495" y="3980816"/>
            <a:ext cx="939124" cy="480029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30" dirty="0" smtClean="0">
                <a:solidFill>
                  <a:schemeClr val="tx1"/>
                </a:solidFill>
              </a:rPr>
              <a:t>디지털 음향</a:t>
            </a:r>
            <a:endParaRPr lang="en-US" altLang="ko-KR" sz="93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930" dirty="0" smtClean="0">
                <a:solidFill>
                  <a:schemeClr val="tx1"/>
                </a:solidFill>
              </a:rPr>
              <a:t>신호처리 </a:t>
            </a:r>
            <a:r>
              <a:rPr lang="en-US" altLang="ko-KR" sz="930" dirty="0" smtClean="0">
                <a:solidFill>
                  <a:schemeClr val="tx1"/>
                </a:solidFill>
              </a:rPr>
              <a:t>(3)</a:t>
            </a:r>
            <a:endParaRPr lang="ko-KR" altLang="en-US" sz="930" dirty="0">
              <a:solidFill>
                <a:schemeClr val="tx1"/>
              </a:solidFill>
            </a:endParaRPr>
          </a:p>
        </p:txBody>
      </p:sp>
      <p:cxnSp>
        <p:nvCxnSpPr>
          <p:cNvPr id="231" name="직선 화살표 연결선 230"/>
          <p:cNvCxnSpPr>
            <a:stCxn id="81" idx="3"/>
            <a:endCxn id="196" idx="1"/>
          </p:cNvCxnSpPr>
          <p:nvPr/>
        </p:nvCxnSpPr>
        <p:spPr>
          <a:xfrm>
            <a:off x="2742274" y="5149800"/>
            <a:ext cx="303326" cy="212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2" name="직선 화살표 연결선 231"/>
          <p:cNvCxnSpPr>
            <a:stCxn id="188" idx="3"/>
            <a:endCxn id="189" idx="1"/>
          </p:cNvCxnSpPr>
          <p:nvPr/>
        </p:nvCxnSpPr>
        <p:spPr>
          <a:xfrm>
            <a:off x="1617179" y="2360415"/>
            <a:ext cx="290821" cy="1195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3" name="직선 화살표 연결선 232"/>
          <p:cNvCxnSpPr>
            <a:endCxn id="192" idx="1"/>
          </p:cNvCxnSpPr>
          <p:nvPr/>
        </p:nvCxnSpPr>
        <p:spPr>
          <a:xfrm flipV="1">
            <a:off x="1617179" y="3296239"/>
            <a:ext cx="290593" cy="509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4" name="직선 화살표 연결선 233"/>
          <p:cNvCxnSpPr/>
          <p:nvPr/>
        </p:nvCxnSpPr>
        <p:spPr>
          <a:xfrm flipV="1">
            <a:off x="3985529" y="1428523"/>
            <a:ext cx="290593" cy="509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직선 화살표 연결선 234"/>
          <p:cNvCxnSpPr>
            <a:stCxn id="199" idx="3"/>
            <a:endCxn id="208" idx="1"/>
          </p:cNvCxnSpPr>
          <p:nvPr/>
        </p:nvCxnSpPr>
        <p:spPr>
          <a:xfrm>
            <a:off x="5217034" y="1399215"/>
            <a:ext cx="316166" cy="0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6" name="직선 화살표 연결선 235"/>
          <p:cNvCxnSpPr>
            <a:stCxn id="208" idx="3"/>
          </p:cNvCxnSpPr>
          <p:nvPr/>
        </p:nvCxnSpPr>
        <p:spPr>
          <a:xfrm flipV="1">
            <a:off x="6472324" y="1399164"/>
            <a:ext cx="252050" cy="5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" name="직선 화살표 연결선 236"/>
          <p:cNvCxnSpPr>
            <a:stCxn id="206" idx="2"/>
            <a:endCxn id="198" idx="0"/>
          </p:cNvCxnSpPr>
          <p:nvPr/>
        </p:nvCxnSpPr>
        <p:spPr>
          <a:xfrm>
            <a:off x="3515162" y="1639229"/>
            <a:ext cx="0" cy="482366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8" name="TextBox 237"/>
          <p:cNvSpPr txBox="1"/>
          <p:nvPr/>
        </p:nvSpPr>
        <p:spPr>
          <a:xfrm>
            <a:off x="10353012" y="412325"/>
            <a:ext cx="93856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err="1" smtClean="0"/>
              <a:t>학석사공통</a:t>
            </a:r>
            <a:endParaRPr lang="ko-KR" altLang="en-US" sz="1100" dirty="0"/>
          </a:p>
        </p:txBody>
      </p:sp>
      <p:sp>
        <p:nvSpPr>
          <p:cNvPr id="239" name="순서도: 처리 238"/>
          <p:cNvSpPr/>
          <p:nvPr/>
        </p:nvSpPr>
        <p:spPr>
          <a:xfrm>
            <a:off x="3045600" y="3977420"/>
            <a:ext cx="939124" cy="480029"/>
          </a:xfrm>
          <a:prstGeom prst="flowChartProcess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30" dirty="0" smtClean="0">
                <a:solidFill>
                  <a:schemeClr val="tx1"/>
                </a:solidFill>
              </a:rPr>
              <a:t>디지털 공학</a:t>
            </a:r>
            <a:endParaRPr lang="en-US" altLang="ko-KR" sz="93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930" dirty="0" smtClean="0">
                <a:solidFill>
                  <a:schemeClr val="tx1"/>
                </a:solidFill>
              </a:rPr>
              <a:t>(3)</a:t>
            </a:r>
            <a:endParaRPr lang="ko-KR" altLang="en-US" sz="930" dirty="0">
              <a:solidFill>
                <a:schemeClr val="tx1"/>
              </a:solidFill>
            </a:endParaRPr>
          </a:p>
        </p:txBody>
      </p:sp>
      <p:sp>
        <p:nvSpPr>
          <p:cNvPr id="240" name="순서도: 처리 239"/>
          <p:cNvSpPr/>
          <p:nvPr/>
        </p:nvSpPr>
        <p:spPr>
          <a:xfrm>
            <a:off x="4273436" y="3985040"/>
            <a:ext cx="939124" cy="480029"/>
          </a:xfrm>
          <a:prstGeom prst="flowChart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30" dirty="0" smtClean="0">
                <a:solidFill>
                  <a:schemeClr val="tx1"/>
                </a:solidFill>
              </a:rPr>
              <a:t>논리회로설계 </a:t>
            </a:r>
            <a:r>
              <a:rPr lang="en-US" altLang="ko-KR" sz="930" dirty="0" smtClean="0">
                <a:solidFill>
                  <a:schemeClr val="tx1"/>
                </a:solidFill>
              </a:rPr>
              <a:t>(3)</a:t>
            </a:r>
            <a:endParaRPr lang="ko-KR" altLang="en-US" sz="930" dirty="0">
              <a:solidFill>
                <a:schemeClr val="tx1"/>
              </a:solidFill>
            </a:endParaRPr>
          </a:p>
        </p:txBody>
      </p:sp>
      <p:sp>
        <p:nvSpPr>
          <p:cNvPr id="241" name="순서도: 처리 240"/>
          <p:cNvSpPr/>
          <p:nvPr/>
        </p:nvSpPr>
        <p:spPr>
          <a:xfrm>
            <a:off x="4273436" y="2118521"/>
            <a:ext cx="939124" cy="480029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30" dirty="0" smtClean="0">
                <a:solidFill>
                  <a:schemeClr val="tx1"/>
                </a:solidFill>
              </a:rPr>
              <a:t>디지털실험</a:t>
            </a:r>
            <a:endParaRPr lang="en-US" altLang="ko-KR" sz="93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930" dirty="0" smtClean="0">
                <a:solidFill>
                  <a:schemeClr val="tx1"/>
                </a:solidFill>
              </a:rPr>
              <a:t>(1)</a:t>
            </a:r>
            <a:endParaRPr lang="ko-KR" altLang="en-US" sz="930" dirty="0">
              <a:solidFill>
                <a:schemeClr val="tx1"/>
              </a:solidFill>
            </a:endParaRPr>
          </a:p>
        </p:txBody>
      </p:sp>
      <p:sp>
        <p:nvSpPr>
          <p:cNvPr id="242" name="순서도: 처리 241"/>
          <p:cNvSpPr/>
          <p:nvPr/>
        </p:nvSpPr>
        <p:spPr>
          <a:xfrm>
            <a:off x="6712554" y="5610119"/>
            <a:ext cx="939124" cy="480029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영상처리 </a:t>
            </a:r>
            <a:r>
              <a:rPr lang="en-US" altLang="ko-KR" sz="1000" dirty="0">
                <a:solidFill>
                  <a:schemeClr val="tx1"/>
                </a:solidFill>
              </a:rPr>
              <a:t>(3)</a:t>
            </a:r>
          </a:p>
        </p:txBody>
      </p:sp>
      <p:cxnSp>
        <p:nvCxnSpPr>
          <p:cNvPr id="243" name="직선 화살표 연결선 242"/>
          <p:cNvCxnSpPr>
            <a:stCxn id="239" idx="3"/>
            <a:endCxn id="240" idx="1"/>
          </p:cNvCxnSpPr>
          <p:nvPr/>
        </p:nvCxnSpPr>
        <p:spPr>
          <a:xfrm>
            <a:off x="3984724" y="4217435"/>
            <a:ext cx="288712" cy="762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4" name="꺾인 연결선 243"/>
          <p:cNvCxnSpPr>
            <a:stCxn id="241" idx="2"/>
            <a:endCxn id="239" idx="0"/>
          </p:cNvCxnSpPr>
          <p:nvPr/>
        </p:nvCxnSpPr>
        <p:spPr>
          <a:xfrm rot="5400000">
            <a:off x="3439645" y="2674067"/>
            <a:ext cx="1378870" cy="1227836"/>
          </a:xfrm>
          <a:prstGeom prst="bentConnector3">
            <a:avLst/>
          </a:prstGeom>
          <a:ln w="12700"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" name="꺾인 연결선 244"/>
          <p:cNvCxnSpPr>
            <a:stCxn id="189" idx="3"/>
            <a:endCxn id="206" idx="1"/>
          </p:cNvCxnSpPr>
          <p:nvPr/>
        </p:nvCxnSpPr>
        <p:spPr>
          <a:xfrm flipV="1">
            <a:off x="2847124" y="1399215"/>
            <a:ext cx="198476" cy="962395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6" name="꺾인 연결선 245"/>
          <p:cNvCxnSpPr/>
          <p:nvPr/>
        </p:nvCxnSpPr>
        <p:spPr>
          <a:xfrm rot="5400000" flipH="1" flipV="1">
            <a:off x="2432568" y="2774970"/>
            <a:ext cx="927571" cy="98462"/>
          </a:xfrm>
          <a:prstGeom prst="bentConnector3">
            <a:avLst>
              <a:gd name="adj1" fmla="val -1344"/>
            </a:avLst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7" name="순서도: 처리 246"/>
          <p:cNvSpPr/>
          <p:nvPr/>
        </p:nvSpPr>
        <p:spPr>
          <a:xfrm>
            <a:off x="7978464" y="5608676"/>
            <a:ext cx="939600" cy="480029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영상 및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딥러닝</a:t>
            </a:r>
            <a:r>
              <a:rPr lang="ko-KR" altLang="en-US" sz="1000" dirty="0" smtClean="0">
                <a:solidFill>
                  <a:schemeClr val="tx1"/>
                </a:solidFill>
              </a:rPr>
              <a:t> 프로그래밍 </a:t>
            </a:r>
            <a:r>
              <a:rPr lang="en-US" altLang="ko-KR" sz="1000" dirty="0">
                <a:solidFill>
                  <a:schemeClr val="tx1"/>
                </a:solidFill>
              </a:rPr>
              <a:t>(3)</a:t>
            </a:r>
          </a:p>
        </p:txBody>
      </p:sp>
      <p:cxnSp>
        <p:nvCxnSpPr>
          <p:cNvPr id="248" name="직선 화살표 연결선 247"/>
          <p:cNvCxnSpPr>
            <a:stCxn id="221" idx="3"/>
            <a:endCxn id="242" idx="1"/>
          </p:cNvCxnSpPr>
          <p:nvPr/>
        </p:nvCxnSpPr>
        <p:spPr>
          <a:xfrm flipV="1">
            <a:off x="6440784" y="5850134"/>
            <a:ext cx="271770" cy="1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9" name="직선 화살표 연결선 248"/>
          <p:cNvCxnSpPr>
            <a:stCxn id="242" idx="3"/>
            <a:endCxn id="247" idx="1"/>
          </p:cNvCxnSpPr>
          <p:nvPr/>
        </p:nvCxnSpPr>
        <p:spPr>
          <a:xfrm flipV="1">
            <a:off x="7651678" y="5848691"/>
            <a:ext cx="326786" cy="1443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2" name="직사각형 261"/>
          <p:cNvSpPr/>
          <p:nvPr/>
        </p:nvSpPr>
        <p:spPr>
          <a:xfrm>
            <a:off x="4289543" y="4913687"/>
            <a:ext cx="939600" cy="4788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객체지향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프로그래밍 </a:t>
            </a:r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63" name="자유형 262"/>
          <p:cNvSpPr/>
          <p:nvPr/>
        </p:nvSpPr>
        <p:spPr>
          <a:xfrm>
            <a:off x="2207841" y="5376976"/>
            <a:ext cx="2061642" cy="496032"/>
          </a:xfrm>
          <a:custGeom>
            <a:avLst/>
            <a:gdLst>
              <a:gd name="connsiteX0" fmla="*/ 0 w 757646"/>
              <a:gd name="connsiteY0" fmla="*/ 0 h 444137"/>
              <a:gd name="connsiteX1" fmla="*/ 0 w 757646"/>
              <a:gd name="connsiteY1" fmla="*/ 444137 h 444137"/>
              <a:gd name="connsiteX2" fmla="*/ 757646 w 757646"/>
              <a:gd name="connsiteY2" fmla="*/ 444137 h 444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7646" h="444137">
                <a:moveTo>
                  <a:pt x="0" y="0"/>
                </a:moveTo>
                <a:lnTo>
                  <a:pt x="0" y="444137"/>
                </a:lnTo>
                <a:lnTo>
                  <a:pt x="757646" y="444137"/>
                </a:lnTo>
              </a:path>
            </a:pathLst>
          </a:cu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0000"/>
              </a:solidFill>
            </a:endParaRPr>
          </a:p>
        </p:txBody>
      </p:sp>
      <p:cxnSp>
        <p:nvCxnSpPr>
          <p:cNvPr id="265" name="직선 화살표 연결선 264"/>
          <p:cNvCxnSpPr>
            <a:stCxn id="194" idx="3"/>
            <a:endCxn id="81" idx="1"/>
          </p:cNvCxnSpPr>
          <p:nvPr/>
        </p:nvCxnSpPr>
        <p:spPr>
          <a:xfrm>
            <a:off x="1603729" y="5149703"/>
            <a:ext cx="198945" cy="97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직선 화살표 연결선 265"/>
          <p:cNvCxnSpPr/>
          <p:nvPr/>
        </p:nvCxnSpPr>
        <p:spPr>
          <a:xfrm flipV="1">
            <a:off x="5234641" y="5863190"/>
            <a:ext cx="271770" cy="1"/>
          </a:xfrm>
          <a:prstGeom prst="straightConnector1">
            <a:avLst/>
          </a:prstGeom>
          <a:ln w="127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직선 화살표 연결선 266"/>
          <p:cNvCxnSpPr>
            <a:stCxn id="196" idx="3"/>
            <a:endCxn id="262" idx="1"/>
          </p:cNvCxnSpPr>
          <p:nvPr/>
        </p:nvCxnSpPr>
        <p:spPr>
          <a:xfrm>
            <a:off x="3985200" y="5150012"/>
            <a:ext cx="304343" cy="3075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8" name="순서도: 처리 267"/>
          <p:cNvSpPr/>
          <p:nvPr/>
        </p:nvSpPr>
        <p:spPr>
          <a:xfrm>
            <a:off x="6719273" y="4912309"/>
            <a:ext cx="939124" cy="480029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000" dirty="0" err="1" smtClean="0">
                <a:solidFill>
                  <a:schemeClr val="tx1"/>
                </a:solidFill>
              </a:rPr>
              <a:t>기계학습론</a:t>
            </a:r>
            <a:r>
              <a:rPr lang="ko-KR" altLang="en-US" sz="1000" dirty="0" smtClean="0">
                <a:solidFill>
                  <a:schemeClr val="tx1"/>
                </a:solidFill>
              </a:rPr>
              <a:t> </a:t>
            </a:r>
            <a:r>
              <a:rPr lang="en-US" altLang="ko-KR" sz="1000" dirty="0">
                <a:solidFill>
                  <a:schemeClr val="tx1"/>
                </a:solidFill>
              </a:rPr>
              <a:t>(3)</a:t>
            </a:r>
          </a:p>
        </p:txBody>
      </p:sp>
      <p:cxnSp>
        <p:nvCxnSpPr>
          <p:cNvPr id="269" name="직선 화살표 연결선 268"/>
          <p:cNvCxnSpPr>
            <a:stCxn id="262" idx="3"/>
            <a:endCxn id="268" idx="1"/>
          </p:cNvCxnSpPr>
          <p:nvPr/>
        </p:nvCxnSpPr>
        <p:spPr>
          <a:xfrm flipV="1">
            <a:off x="5229143" y="5152324"/>
            <a:ext cx="1490130" cy="763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0" name="자유형 269"/>
          <p:cNvSpPr/>
          <p:nvPr/>
        </p:nvSpPr>
        <p:spPr>
          <a:xfrm>
            <a:off x="7659445" y="5131398"/>
            <a:ext cx="817581" cy="462578"/>
          </a:xfrm>
          <a:custGeom>
            <a:avLst/>
            <a:gdLst>
              <a:gd name="connsiteX0" fmla="*/ 0 w 817581"/>
              <a:gd name="connsiteY0" fmla="*/ 0 h 473336"/>
              <a:gd name="connsiteX1" fmla="*/ 817581 w 817581"/>
              <a:gd name="connsiteY1" fmla="*/ 0 h 473336"/>
              <a:gd name="connsiteX2" fmla="*/ 817581 w 817581"/>
              <a:gd name="connsiteY2" fmla="*/ 473336 h 473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17581" h="473336">
                <a:moveTo>
                  <a:pt x="0" y="0"/>
                </a:moveTo>
                <a:lnTo>
                  <a:pt x="817581" y="0"/>
                </a:lnTo>
                <a:lnTo>
                  <a:pt x="817581" y="473336"/>
                </a:lnTo>
              </a:path>
            </a:pathLst>
          </a:cu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71" name="자유형 270"/>
          <p:cNvSpPr/>
          <p:nvPr/>
        </p:nvSpPr>
        <p:spPr>
          <a:xfrm>
            <a:off x="5229143" y="5271247"/>
            <a:ext cx="1956966" cy="344245"/>
          </a:xfrm>
          <a:custGeom>
            <a:avLst/>
            <a:gdLst>
              <a:gd name="connsiteX0" fmla="*/ 0 w 753035"/>
              <a:gd name="connsiteY0" fmla="*/ 0 h 344245"/>
              <a:gd name="connsiteX1" fmla="*/ 129092 w 753035"/>
              <a:gd name="connsiteY1" fmla="*/ 0 h 344245"/>
              <a:gd name="connsiteX2" fmla="*/ 129092 w 753035"/>
              <a:gd name="connsiteY2" fmla="*/ 247426 h 344245"/>
              <a:gd name="connsiteX3" fmla="*/ 753035 w 753035"/>
              <a:gd name="connsiteY3" fmla="*/ 247426 h 344245"/>
              <a:gd name="connsiteX4" fmla="*/ 753035 w 753035"/>
              <a:gd name="connsiteY4" fmla="*/ 344245 h 344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3035" h="344245">
                <a:moveTo>
                  <a:pt x="0" y="0"/>
                </a:moveTo>
                <a:lnTo>
                  <a:pt x="129092" y="0"/>
                </a:lnTo>
                <a:lnTo>
                  <a:pt x="129092" y="247426"/>
                </a:lnTo>
                <a:lnTo>
                  <a:pt x="753035" y="247426"/>
                </a:lnTo>
                <a:lnTo>
                  <a:pt x="753035" y="344245"/>
                </a:lnTo>
              </a:path>
            </a:pathLst>
          </a:cu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81" name="직사각형 80"/>
          <p:cNvSpPr/>
          <p:nvPr/>
        </p:nvSpPr>
        <p:spPr>
          <a:xfrm>
            <a:off x="1802674" y="4910400"/>
            <a:ext cx="939600" cy="4788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50" dirty="0" smtClean="0">
                <a:solidFill>
                  <a:schemeClr val="tx1"/>
                </a:solidFill>
              </a:rPr>
              <a:t>공학프로그램 </a:t>
            </a:r>
            <a:endParaRPr lang="en-US" altLang="ko-KR" sz="95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950" dirty="0" smtClean="0">
                <a:solidFill>
                  <a:schemeClr val="tx1"/>
                </a:solidFill>
              </a:rPr>
              <a:t>응용 </a:t>
            </a:r>
            <a:r>
              <a:rPr lang="en-US" altLang="ko-KR" sz="950" dirty="0" smtClean="0">
                <a:solidFill>
                  <a:schemeClr val="tx1"/>
                </a:solidFill>
              </a:rPr>
              <a:t>(1)</a:t>
            </a:r>
            <a:endParaRPr lang="ko-KR" altLang="en-US" sz="950" dirty="0">
              <a:solidFill>
                <a:schemeClr val="tx1"/>
              </a:solidFill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1256246" y="6411600"/>
            <a:ext cx="6411241" cy="371475"/>
            <a:chOff x="2444435" y="6411600"/>
            <a:chExt cx="6411241" cy="371475"/>
          </a:xfrm>
        </p:grpSpPr>
        <p:sp>
          <p:nvSpPr>
            <p:cNvPr id="251" name="직사각형 250"/>
            <p:cNvSpPr/>
            <p:nvPr/>
          </p:nvSpPr>
          <p:spPr>
            <a:xfrm>
              <a:off x="2444435" y="6411600"/>
              <a:ext cx="6411241" cy="37147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2" name="직사각형 251"/>
            <p:cNvSpPr/>
            <p:nvPr/>
          </p:nvSpPr>
          <p:spPr>
            <a:xfrm>
              <a:off x="3656067" y="6530022"/>
              <a:ext cx="360000" cy="159886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 b="1" dirty="0">
                <a:solidFill>
                  <a:schemeClr val="tx1"/>
                </a:solidFill>
              </a:endParaRPr>
            </a:p>
          </p:txBody>
        </p:sp>
        <p:sp>
          <p:nvSpPr>
            <p:cNvPr id="253" name="TextBox 252"/>
            <p:cNvSpPr txBox="1"/>
            <p:nvPr/>
          </p:nvSpPr>
          <p:spPr>
            <a:xfrm>
              <a:off x="4010475" y="6516000"/>
              <a:ext cx="527901" cy="223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50" b="1" dirty="0" smtClean="0"/>
                <a:t>선택</a:t>
              </a:r>
              <a:endParaRPr lang="en-US" altLang="ko-KR" sz="850" b="1" dirty="0" smtClean="0"/>
            </a:p>
          </p:txBody>
        </p:sp>
        <p:sp>
          <p:nvSpPr>
            <p:cNvPr id="254" name="순서도: 수행의 시작/종료 253"/>
            <p:cNvSpPr/>
            <p:nvPr/>
          </p:nvSpPr>
          <p:spPr>
            <a:xfrm>
              <a:off x="4611939" y="6530548"/>
              <a:ext cx="360000" cy="159886"/>
            </a:xfrm>
            <a:prstGeom prst="flowChartTerminator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 b="1" dirty="0">
                <a:solidFill>
                  <a:schemeClr val="tx1"/>
                </a:solidFill>
              </a:endParaRPr>
            </a:p>
          </p:txBody>
        </p:sp>
        <p:sp>
          <p:nvSpPr>
            <p:cNvPr id="255" name="TextBox 254"/>
            <p:cNvSpPr txBox="1"/>
            <p:nvPr/>
          </p:nvSpPr>
          <p:spPr>
            <a:xfrm>
              <a:off x="5024613" y="6516000"/>
              <a:ext cx="527901" cy="223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850" b="1" dirty="0" smtClean="0"/>
                <a:t>MSC</a:t>
              </a:r>
              <a:endParaRPr lang="ko-KR" altLang="en-US" sz="850" b="1" dirty="0"/>
            </a:p>
          </p:txBody>
        </p:sp>
        <p:sp>
          <p:nvSpPr>
            <p:cNvPr id="256" name="TextBox 255"/>
            <p:cNvSpPr txBox="1"/>
            <p:nvPr/>
          </p:nvSpPr>
          <p:spPr>
            <a:xfrm>
              <a:off x="7066629" y="6516000"/>
              <a:ext cx="661348" cy="223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50" b="1" dirty="0" smtClean="0"/>
                <a:t>선수관계</a:t>
              </a:r>
              <a:endParaRPr lang="ko-KR" altLang="en-US" sz="850" b="1" dirty="0"/>
            </a:p>
          </p:txBody>
        </p:sp>
        <p:cxnSp>
          <p:nvCxnSpPr>
            <p:cNvPr id="257" name="직선 화살표 연결선 256"/>
            <p:cNvCxnSpPr/>
            <p:nvPr/>
          </p:nvCxnSpPr>
          <p:spPr>
            <a:xfrm>
              <a:off x="6748766" y="6616725"/>
              <a:ext cx="265449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직선 화살표 연결선 257"/>
            <p:cNvCxnSpPr/>
            <p:nvPr/>
          </p:nvCxnSpPr>
          <p:spPr>
            <a:xfrm>
              <a:off x="5585187" y="6616726"/>
              <a:ext cx="310829" cy="0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dash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직선 화살표 연결선 258"/>
            <p:cNvCxnSpPr/>
            <p:nvPr/>
          </p:nvCxnSpPr>
          <p:spPr>
            <a:xfrm>
              <a:off x="7828320" y="6616726"/>
              <a:ext cx="237861" cy="0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0" name="TextBox 259"/>
            <p:cNvSpPr txBox="1"/>
            <p:nvPr/>
          </p:nvSpPr>
          <p:spPr>
            <a:xfrm>
              <a:off x="5958844" y="6516000"/>
              <a:ext cx="652543" cy="223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50" b="1" dirty="0" smtClean="0"/>
                <a:t>보완관계</a:t>
              </a:r>
              <a:endParaRPr lang="ko-KR" altLang="en-US" sz="850" b="1" dirty="0"/>
            </a:p>
          </p:txBody>
        </p:sp>
        <p:sp>
          <p:nvSpPr>
            <p:cNvPr id="261" name="TextBox 260"/>
            <p:cNvSpPr txBox="1"/>
            <p:nvPr/>
          </p:nvSpPr>
          <p:spPr>
            <a:xfrm>
              <a:off x="8122971" y="6516000"/>
              <a:ext cx="661348" cy="223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50" b="1" dirty="0" smtClean="0"/>
                <a:t>권장관계</a:t>
              </a:r>
              <a:endParaRPr lang="ko-KR" altLang="en-US" sz="850" b="1" dirty="0"/>
            </a:p>
          </p:txBody>
        </p:sp>
        <p:sp>
          <p:nvSpPr>
            <p:cNvPr id="82" name="직사각형 81"/>
            <p:cNvSpPr/>
            <p:nvPr/>
          </p:nvSpPr>
          <p:spPr>
            <a:xfrm>
              <a:off x="2715682" y="6531321"/>
              <a:ext cx="351749" cy="15988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 b="1" dirty="0">
                <a:solidFill>
                  <a:schemeClr val="tx1"/>
                </a:solidFill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3070089" y="6516000"/>
              <a:ext cx="527901" cy="223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50" b="1" dirty="0" smtClean="0"/>
                <a:t>필수</a:t>
              </a:r>
              <a:endParaRPr lang="ko-KR" altLang="en-US" sz="850" b="1" dirty="0"/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8497062" y="6336544"/>
            <a:ext cx="2638700" cy="480029"/>
            <a:chOff x="8497062" y="6336544"/>
            <a:chExt cx="2638700" cy="480029"/>
          </a:xfrm>
        </p:grpSpPr>
        <p:sp>
          <p:nvSpPr>
            <p:cNvPr id="223" name="순서도: 처리 222"/>
            <p:cNvSpPr/>
            <p:nvPr/>
          </p:nvSpPr>
          <p:spPr>
            <a:xfrm>
              <a:off x="8497062" y="6336544"/>
              <a:ext cx="939124" cy="480029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>
                  <a:solidFill>
                    <a:schemeClr val="tx1"/>
                  </a:solidFill>
                </a:rPr>
                <a:t># </a:t>
              </a:r>
              <a:r>
                <a:rPr lang="ko-KR" altLang="en-US" sz="1000" dirty="0" smtClean="0">
                  <a:solidFill>
                    <a:schemeClr val="tx1"/>
                  </a:solidFill>
                </a:rPr>
                <a:t>과목명</a:t>
              </a:r>
              <a:endParaRPr lang="en-US" altLang="ko-KR" sz="1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altLang="ko-KR" sz="1000" dirty="0" smtClean="0">
                  <a:solidFill>
                    <a:schemeClr val="tx1"/>
                  </a:solidFill>
                </a:rPr>
                <a:t>(</a:t>
              </a:r>
              <a:r>
                <a:rPr lang="ko-KR" altLang="en-US" sz="1000" dirty="0" smtClean="0">
                  <a:solidFill>
                    <a:schemeClr val="tx1"/>
                  </a:solidFill>
                </a:rPr>
                <a:t>학점</a:t>
              </a:r>
              <a:r>
                <a:rPr lang="en-US" altLang="ko-KR" sz="1000" dirty="0" smtClean="0">
                  <a:solidFill>
                    <a:schemeClr val="tx1"/>
                  </a:solidFill>
                </a:rPr>
                <a:t>)</a:t>
              </a:r>
              <a:endParaRPr lang="ko-KR" altLang="en-US" sz="1000" dirty="0">
                <a:solidFill>
                  <a:schemeClr val="tx1"/>
                </a:solidFill>
              </a:endParaRPr>
            </a:p>
          </p:txBody>
        </p:sp>
        <p:grpSp>
          <p:nvGrpSpPr>
            <p:cNvPr id="2" name="그룹 1"/>
            <p:cNvGrpSpPr/>
            <p:nvPr/>
          </p:nvGrpSpPr>
          <p:grpSpPr>
            <a:xfrm>
              <a:off x="9537700" y="6336544"/>
              <a:ext cx="1598062" cy="480029"/>
              <a:chOff x="9537700" y="6336544"/>
              <a:chExt cx="1598062" cy="480029"/>
            </a:xfrm>
          </p:grpSpPr>
          <p:sp>
            <p:nvSpPr>
              <p:cNvPr id="84" name="순서도: 처리 83"/>
              <p:cNvSpPr/>
              <p:nvPr/>
            </p:nvSpPr>
            <p:spPr>
              <a:xfrm>
                <a:off x="9537700" y="6336544"/>
                <a:ext cx="1598062" cy="480029"/>
              </a:xfrm>
              <a:prstGeom prst="flowChartProcess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6" name="직사각형 85"/>
              <p:cNvSpPr/>
              <p:nvPr/>
            </p:nvSpPr>
            <p:spPr>
              <a:xfrm>
                <a:off x="9648996" y="6386517"/>
                <a:ext cx="165600" cy="167030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7" name="직사각형 86"/>
              <p:cNvSpPr/>
              <p:nvPr/>
            </p:nvSpPr>
            <p:spPr>
              <a:xfrm>
                <a:off x="10353012" y="6390089"/>
                <a:ext cx="165600" cy="159886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8" name="직사각형 87"/>
              <p:cNvSpPr/>
              <p:nvPr/>
            </p:nvSpPr>
            <p:spPr>
              <a:xfrm>
                <a:off x="9648996" y="6609965"/>
                <a:ext cx="165600" cy="159886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9" name="직사각형 88"/>
              <p:cNvSpPr/>
              <p:nvPr/>
            </p:nvSpPr>
            <p:spPr>
              <a:xfrm>
                <a:off x="10353012" y="6605818"/>
                <a:ext cx="165600" cy="159886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0" name="TextBox 89"/>
              <p:cNvSpPr txBox="1"/>
              <p:nvPr/>
            </p:nvSpPr>
            <p:spPr>
              <a:xfrm>
                <a:off x="9793699" y="6363756"/>
                <a:ext cx="454320" cy="2231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850" b="1" dirty="0" smtClean="0"/>
                  <a:t>필수</a:t>
                </a:r>
                <a:endParaRPr lang="ko-KR" altLang="en-US" sz="850" b="1" dirty="0"/>
              </a:p>
            </p:txBody>
          </p:sp>
          <p:sp>
            <p:nvSpPr>
              <p:cNvPr id="91" name="TextBox 90"/>
              <p:cNvSpPr txBox="1"/>
              <p:nvPr/>
            </p:nvSpPr>
            <p:spPr>
              <a:xfrm>
                <a:off x="9793699" y="6574192"/>
                <a:ext cx="636176" cy="2231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850" b="1" smtClean="0"/>
                  <a:t>선수필요</a:t>
                </a:r>
                <a:endParaRPr lang="ko-KR" altLang="en-US" sz="850" b="1" dirty="0"/>
              </a:p>
            </p:txBody>
          </p:sp>
          <p:sp>
            <p:nvSpPr>
              <p:cNvPr id="92" name="TextBox 91"/>
              <p:cNvSpPr txBox="1"/>
              <p:nvPr/>
            </p:nvSpPr>
            <p:spPr>
              <a:xfrm>
                <a:off x="10518612" y="6365730"/>
                <a:ext cx="454320" cy="2231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850" b="1" dirty="0" smtClean="0"/>
                  <a:t>MSC</a:t>
                </a:r>
                <a:endParaRPr lang="ko-KR" altLang="en-US" sz="850" b="1" dirty="0"/>
              </a:p>
            </p:txBody>
          </p:sp>
          <p:sp>
            <p:nvSpPr>
              <p:cNvPr id="93" name="TextBox 92"/>
              <p:cNvSpPr txBox="1"/>
              <p:nvPr/>
            </p:nvSpPr>
            <p:spPr>
              <a:xfrm>
                <a:off x="10518612" y="6570550"/>
                <a:ext cx="582776" cy="2231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850" b="1" dirty="0" smtClean="0"/>
                  <a:t>선택</a:t>
                </a:r>
                <a:endParaRPr lang="ko-KR" altLang="en-US" sz="850"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29625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2741" y="0"/>
            <a:ext cx="11585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pc="600" dirty="0" smtClean="0"/>
              <a:t>전자전기공학부 교과과정 이수체계도</a:t>
            </a:r>
            <a:endParaRPr lang="ko-KR" altLang="en-US" spc="600" dirty="0"/>
          </a:p>
        </p:txBody>
      </p:sp>
      <p:cxnSp>
        <p:nvCxnSpPr>
          <p:cNvPr id="3" name="직선 연결선 2"/>
          <p:cNvCxnSpPr/>
          <p:nvPr/>
        </p:nvCxnSpPr>
        <p:spPr>
          <a:xfrm>
            <a:off x="534295" y="359906"/>
            <a:ext cx="11096775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직선 연결선 3"/>
          <p:cNvCxnSpPr/>
          <p:nvPr/>
        </p:nvCxnSpPr>
        <p:spPr>
          <a:xfrm>
            <a:off x="534295" y="641024"/>
            <a:ext cx="11096775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직선 연결선 4"/>
          <p:cNvCxnSpPr/>
          <p:nvPr/>
        </p:nvCxnSpPr>
        <p:spPr>
          <a:xfrm>
            <a:off x="5340826" y="756000"/>
            <a:ext cx="0" cy="5220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/>
          <p:cNvCxnSpPr/>
          <p:nvPr/>
        </p:nvCxnSpPr>
        <p:spPr>
          <a:xfrm>
            <a:off x="2940819" y="756000"/>
            <a:ext cx="0" cy="5220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7828320" y="765525"/>
            <a:ext cx="0" cy="5220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88807" y="435408"/>
            <a:ext cx="235120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/>
              <a:t>1</a:t>
            </a:r>
            <a:r>
              <a:rPr lang="ko-KR" altLang="en-US" sz="800" dirty="0" smtClean="0"/>
              <a:t>학기                            </a:t>
            </a:r>
            <a:r>
              <a:rPr lang="en-US" altLang="ko-KR" sz="800" dirty="0" smtClean="0"/>
              <a:t>2</a:t>
            </a:r>
            <a:r>
              <a:rPr lang="ko-KR" altLang="en-US" sz="800" dirty="0" smtClean="0"/>
              <a:t>학기  </a:t>
            </a:r>
            <a:endParaRPr lang="ko-KR" altLang="en-US" sz="800" dirty="0"/>
          </a:p>
        </p:txBody>
      </p:sp>
      <p:sp>
        <p:nvSpPr>
          <p:cNvPr id="9" name="TextBox 8"/>
          <p:cNvSpPr txBox="1"/>
          <p:nvPr/>
        </p:nvSpPr>
        <p:spPr>
          <a:xfrm>
            <a:off x="3242392" y="440408"/>
            <a:ext cx="19337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/>
              <a:t>1</a:t>
            </a:r>
            <a:r>
              <a:rPr lang="ko-KR" altLang="en-US" sz="800" dirty="0" smtClean="0"/>
              <a:t>학기                           </a:t>
            </a:r>
            <a:r>
              <a:rPr lang="en-US" altLang="ko-KR" sz="800" dirty="0" smtClean="0"/>
              <a:t>2</a:t>
            </a:r>
            <a:r>
              <a:rPr lang="ko-KR" altLang="en-US" sz="800" dirty="0" smtClean="0"/>
              <a:t>학기</a:t>
            </a:r>
            <a:endParaRPr lang="ko-KR" altLang="en-US" sz="800" dirty="0"/>
          </a:p>
        </p:txBody>
      </p:sp>
      <p:sp>
        <p:nvSpPr>
          <p:cNvPr id="10" name="TextBox 9"/>
          <p:cNvSpPr txBox="1"/>
          <p:nvPr/>
        </p:nvSpPr>
        <p:spPr>
          <a:xfrm>
            <a:off x="5673941" y="440408"/>
            <a:ext cx="186650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/>
              <a:t>1</a:t>
            </a:r>
            <a:r>
              <a:rPr lang="ko-KR" altLang="en-US" sz="800" dirty="0" smtClean="0"/>
              <a:t>학기                            </a:t>
            </a:r>
            <a:r>
              <a:rPr lang="en-US" altLang="ko-KR" sz="800" dirty="0" smtClean="0"/>
              <a:t>2</a:t>
            </a:r>
            <a:r>
              <a:rPr lang="ko-KR" altLang="en-US" sz="800" dirty="0" smtClean="0"/>
              <a:t>학기</a:t>
            </a:r>
            <a:endParaRPr lang="ko-KR" altLang="en-US" sz="800" dirty="0"/>
          </a:p>
        </p:txBody>
      </p:sp>
      <p:sp>
        <p:nvSpPr>
          <p:cNvPr id="11" name="TextBox 10"/>
          <p:cNvSpPr txBox="1"/>
          <p:nvPr/>
        </p:nvSpPr>
        <p:spPr>
          <a:xfrm>
            <a:off x="8123998" y="437213"/>
            <a:ext cx="186650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/>
              <a:t>1</a:t>
            </a:r>
            <a:r>
              <a:rPr lang="ko-KR" altLang="en-US" sz="800" dirty="0" smtClean="0"/>
              <a:t>학기                             </a:t>
            </a:r>
            <a:r>
              <a:rPr lang="en-US" altLang="ko-KR" sz="800" dirty="0" smtClean="0"/>
              <a:t>2</a:t>
            </a:r>
            <a:r>
              <a:rPr lang="ko-KR" altLang="en-US" sz="800" dirty="0" smtClean="0"/>
              <a:t>학기</a:t>
            </a:r>
            <a:endParaRPr lang="ko-KR" altLang="en-US" sz="800" dirty="0"/>
          </a:p>
        </p:txBody>
      </p:sp>
      <p:sp>
        <p:nvSpPr>
          <p:cNvPr id="12" name="TextBox 11"/>
          <p:cNvSpPr txBox="1"/>
          <p:nvPr/>
        </p:nvSpPr>
        <p:spPr>
          <a:xfrm>
            <a:off x="1558060" y="346376"/>
            <a:ext cx="6127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/>
              <a:t>1</a:t>
            </a:r>
            <a:r>
              <a:rPr lang="ko-KR" altLang="en-US" sz="1100" dirty="0" smtClean="0"/>
              <a:t>학년</a:t>
            </a:r>
            <a:endParaRPr lang="ko-KR" altLang="en-US" sz="1100" dirty="0"/>
          </a:p>
        </p:txBody>
      </p:sp>
      <p:sp>
        <p:nvSpPr>
          <p:cNvPr id="13" name="TextBox 12"/>
          <p:cNvSpPr txBox="1"/>
          <p:nvPr/>
        </p:nvSpPr>
        <p:spPr>
          <a:xfrm>
            <a:off x="3984395" y="347691"/>
            <a:ext cx="6127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/>
              <a:t>2</a:t>
            </a:r>
            <a:r>
              <a:rPr lang="ko-KR" altLang="en-US" sz="1100" dirty="0" smtClean="0"/>
              <a:t>학년</a:t>
            </a:r>
            <a:endParaRPr lang="ko-KR" altLang="en-US" sz="1100" dirty="0"/>
          </a:p>
        </p:txBody>
      </p:sp>
      <p:sp>
        <p:nvSpPr>
          <p:cNvPr id="14" name="TextBox 13"/>
          <p:cNvSpPr txBox="1"/>
          <p:nvPr/>
        </p:nvSpPr>
        <p:spPr>
          <a:xfrm>
            <a:off x="6319873" y="334366"/>
            <a:ext cx="6127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/>
              <a:t>3</a:t>
            </a:r>
            <a:r>
              <a:rPr lang="ko-KR" altLang="en-US" sz="1100" dirty="0" smtClean="0"/>
              <a:t>학년</a:t>
            </a:r>
            <a:endParaRPr lang="ko-KR" altLang="en-US" sz="1100" dirty="0"/>
          </a:p>
        </p:txBody>
      </p:sp>
      <p:cxnSp>
        <p:nvCxnSpPr>
          <p:cNvPr id="15" name="직선 연결선 14"/>
          <p:cNvCxnSpPr/>
          <p:nvPr/>
        </p:nvCxnSpPr>
        <p:spPr>
          <a:xfrm flipV="1">
            <a:off x="141402" y="6289200"/>
            <a:ext cx="11776878" cy="2763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41402" y="705600"/>
            <a:ext cx="461665" cy="5518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eaVert" wrap="square" rtlCol="0">
            <a:spAutoFit/>
          </a:bodyPr>
          <a:lstStyle/>
          <a:p>
            <a:pPr algn="ctr"/>
            <a:r>
              <a:rPr lang="ko-KR" altLang="en-US" spc="600" dirty="0" smtClean="0"/>
              <a:t>통신 및 전자파 트랙</a:t>
            </a:r>
            <a:endParaRPr lang="ko-KR" altLang="en-US" spc="600" dirty="0"/>
          </a:p>
        </p:txBody>
      </p:sp>
      <p:sp>
        <p:nvSpPr>
          <p:cNvPr id="20" name="TextBox 19"/>
          <p:cNvSpPr txBox="1"/>
          <p:nvPr/>
        </p:nvSpPr>
        <p:spPr>
          <a:xfrm>
            <a:off x="8774862" y="331790"/>
            <a:ext cx="6127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/>
              <a:t>4</a:t>
            </a:r>
            <a:r>
              <a:rPr lang="ko-KR" altLang="en-US" sz="1100" dirty="0" smtClean="0"/>
              <a:t>학년</a:t>
            </a:r>
            <a:endParaRPr lang="ko-KR" altLang="en-US" sz="1100" dirty="0"/>
          </a:p>
        </p:txBody>
      </p:sp>
      <p:sp>
        <p:nvSpPr>
          <p:cNvPr id="21" name="직사각형 20"/>
          <p:cNvSpPr/>
          <p:nvPr/>
        </p:nvSpPr>
        <p:spPr>
          <a:xfrm>
            <a:off x="961535" y="1159200"/>
            <a:ext cx="1644844" cy="478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solidFill>
                  <a:schemeClr val="tx1"/>
                </a:solidFill>
              </a:rPr>
              <a:t>어드벤처 디자인 </a:t>
            </a:r>
            <a:r>
              <a:rPr lang="en-US" altLang="ko-KR" sz="1000" dirty="0">
                <a:solidFill>
                  <a:schemeClr val="tx1"/>
                </a:solidFill>
              </a:rPr>
              <a:t>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2" name="모서리가 둥근 직사각형 21"/>
          <p:cNvSpPr/>
          <p:nvPr/>
        </p:nvSpPr>
        <p:spPr>
          <a:xfrm>
            <a:off x="678055" y="2120400"/>
            <a:ext cx="939124" cy="48002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일반물리학 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및 실험</a:t>
            </a:r>
            <a:r>
              <a:rPr lang="en-US" altLang="ko-KR" sz="1000" dirty="0">
                <a:solidFill>
                  <a:schemeClr val="tx1"/>
                </a:solidFill>
              </a:rPr>
              <a:t> </a:t>
            </a:r>
            <a:r>
              <a:rPr lang="en-US" altLang="ko-KR" sz="1000" dirty="0" smtClean="0">
                <a:solidFill>
                  <a:schemeClr val="tx1"/>
                </a:solidFill>
              </a:rPr>
              <a:t>1 (4)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3" name="모서리가 둥근 직사각형 22"/>
          <p:cNvSpPr/>
          <p:nvPr/>
        </p:nvSpPr>
        <p:spPr>
          <a:xfrm>
            <a:off x="1908000" y="2121595"/>
            <a:ext cx="939124" cy="48002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일반물리학 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및 실험</a:t>
            </a:r>
            <a:r>
              <a:rPr lang="en-US" altLang="ko-KR" sz="1000" dirty="0">
                <a:solidFill>
                  <a:schemeClr val="tx1"/>
                </a:solidFill>
              </a:rPr>
              <a:t> </a:t>
            </a:r>
            <a:r>
              <a:rPr lang="en-US" altLang="ko-KR" sz="1000" dirty="0" smtClean="0">
                <a:solidFill>
                  <a:schemeClr val="tx1"/>
                </a:solidFill>
              </a:rPr>
              <a:t>2 </a:t>
            </a:r>
            <a:r>
              <a:rPr lang="en-US" altLang="ko-KR" sz="1000" dirty="0">
                <a:solidFill>
                  <a:schemeClr val="tx1"/>
                </a:solidFill>
              </a:rPr>
              <a:t>(</a:t>
            </a:r>
            <a:r>
              <a:rPr lang="en-US" altLang="ko-KR" sz="1000" dirty="0" smtClean="0">
                <a:solidFill>
                  <a:schemeClr val="tx1"/>
                </a:solidFill>
              </a:rPr>
              <a:t>4)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4" name="모서리가 둥근 직사각형 23"/>
          <p:cNvSpPr/>
          <p:nvPr/>
        </p:nvSpPr>
        <p:spPr>
          <a:xfrm>
            <a:off x="678055" y="3056400"/>
            <a:ext cx="939124" cy="48002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err="1" smtClean="0">
                <a:solidFill>
                  <a:schemeClr val="tx1"/>
                </a:solidFill>
              </a:rPr>
              <a:t>미적분학</a:t>
            </a:r>
            <a:r>
              <a:rPr lang="ko-KR" altLang="en-US" sz="1000" dirty="0" smtClean="0">
                <a:solidFill>
                  <a:schemeClr val="tx1"/>
                </a:solidFill>
              </a:rPr>
              <a:t> 및 연습 </a:t>
            </a:r>
            <a:r>
              <a:rPr lang="en-US" altLang="ko-KR" sz="1000" dirty="0" smtClean="0">
                <a:solidFill>
                  <a:schemeClr val="tx1"/>
                </a:solidFill>
              </a:rPr>
              <a:t>1 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5" name="모서리가 둥근 직사각형 24"/>
          <p:cNvSpPr/>
          <p:nvPr/>
        </p:nvSpPr>
        <p:spPr>
          <a:xfrm>
            <a:off x="1907772" y="3056224"/>
            <a:ext cx="939124" cy="48002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err="1" smtClean="0">
                <a:solidFill>
                  <a:schemeClr val="tx1"/>
                </a:solidFill>
              </a:rPr>
              <a:t>미적분학</a:t>
            </a:r>
            <a:r>
              <a:rPr lang="ko-KR" altLang="en-US" sz="1000" dirty="0" smtClean="0">
                <a:solidFill>
                  <a:schemeClr val="tx1"/>
                </a:solidFill>
              </a:rPr>
              <a:t> 및 연습 </a:t>
            </a:r>
            <a:r>
              <a:rPr lang="en-US" altLang="ko-KR" sz="1000" dirty="0" smtClean="0">
                <a:solidFill>
                  <a:schemeClr val="tx1"/>
                </a:solidFill>
              </a:rPr>
              <a:t>2 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7" name="모서리가 둥근 직사각형 26"/>
          <p:cNvSpPr/>
          <p:nvPr/>
        </p:nvSpPr>
        <p:spPr>
          <a:xfrm>
            <a:off x="664129" y="4910303"/>
            <a:ext cx="939600" cy="4788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프로그래밍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기초와 실습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</a:p>
        </p:txBody>
      </p:sp>
      <p:cxnSp>
        <p:nvCxnSpPr>
          <p:cNvPr id="28" name="직선 연결선 27"/>
          <p:cNvCxnSpPr/>
          <p:nvPr/>
        </p:nvCxnSpPr>
        <p:spPr>
          <a:xfrm>
            <a:off x="10342929" y="756000"/>
            <a:ext cx="0" cy="5220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직사각형 28"/>
          <p:cNvSpPr/>
          <p:nvPr/>
        </p:nvSpPr>
        <p:spPr>
          <a:xfrm>
            <a:off x="3045600" y="4910400"/>
            <a:ext cx="939600" cy="4788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C</a:t>
            </a:r>
            <a:r>
              <a:rPr lang="ko-KR" altLang="en-US" sz="1000" dirty="0" smtClean="0">
                <a:solidFill>
                  <a:schemeClr val="tx1"/>
                </a:solidFill>
              </a:rPr>
              <a:t>언어 및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자료구조</a:t>
            </a:r>
            <a:r>
              <a:rPr lang="en-US" altLang="ko-KR" sz="1000" dirty="0" smtClean="0">
                <a:solidFill>
                  <a:schemeClr val="tx1"/>
                </a:solidFill>
              </a:rPr>
              <a:t> 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1" name="순서도: 처리 30"/>
          <p:cNvSpPr/>
          <p:nvPr/>
        </p:nvSpPr>
        <p:spPr>
          <a:xfrm>
            <a:off x="3045600" y="2121595"/>
            <a:ext cx="939124" cy="480029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30" dirty="0" smtClean="0">
                <a:solidFill>
                  <a:schemeClr val="tx1"/>
                </a:solidFill>
              </a:rPr>
              <a:t>전기회로실험</a:t>
            </a:r>
            <a:endParaRPr lang="en-US" altLang="ko-KR" sz="93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930" dirty="0" smtClean="0">
                <a:solidFill>
                  <a:schemeClr val="tx1"/>
                </a:solidFill>
              </a:rPr>
              <a:t>(1)</a:t>
            </a:r>
            <a:endParaRPr lang="ko-KR" altLang="en-US" sz="930" dirty="0">
              <a:solidFill>
                <a:schemeClr val="tx1"/>
              </a:solidFill>
            </a:endParaRPr>
          </a:p>
        </p:txBody>
      </p:sp>
      <p:sp>
        <p:nvSpPr>
          <p:cNvPr id="32" name="순서도: 처리 31"/>
          <p:cNvSpPr/>
          <p:nvPr/>
        </p:nvSpPr>
        <p:spPr>
          <a:xfrm>
            <a:off x="4277910" y="1159200"/>
            <a:ext cx="939124" cy="480029"/>
          </a:xfrm>
          <a:prstGeom prst="flowChart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회로이론 </a:t>
            </a:r>
            <a:r>
              <a:rPr lang="en-US" altLang="ko-KR" sz="1000" dirty="0" smtClean="0">
                <a:solidFill>
                  <a:schemeClr val="tx1"/>
                </a:solidFill>
              </a:rPr>
              <a:t>2</a:t>
            </a:r>
          </a:p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3" name="순서도: 처리 32"/>
          <p:cNvSpPr/>
          <p:nvPr/>
        </p:nvSpPr>
        <p:spPr>
          <a:xfrm>
            <a:off x="3045600" y="1159200"/>
            <a:ext cx="939124" cy="480029"/>
          </a:xfrm>
          <a:prstGeom prst="flowChartProcess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회로이론 </a:t>
            </a:r>
            <a:r>
              <a:rPr lang="en-US" altLang="ko-KR" sz="1000" dirty="0" smtClean="0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4" name="순서도: 처리 33"/>
          <p:cNvSpPr/>
          <p:nvPr/>
        </p:nvSpPr>
        <p:spPr>
          <a:xfrm>
            <a:off x="3045600" y="3047338"/>
            <a:ext cx="939124" cy="480029"/>
          </a:xfrm>
          <a:prstGeom prst="flowChartProcess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전자기학 </a:t>
            </a:r>
            <a:r>
              <a:rPr lang="en-US" altLang="ko-KR" sz="1000" dirty="0" smtClean="0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5" name="순서도: 처리 34"/>
          <p:cNvSpPr/>
          <p:nvPr/>
        </p:nvSpPr>
        <p:spPr>
          <a:xfrm>
            <a:off x="4277910" y="3047337"/>
            <a:ext cx="939124" cy="480029"/>
          </a:xfrm>
          <a:prstGeom prst="flowChart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전자기학 </a:t>
            </a:r>
            <a:r>
              <a:rPr lang="en-US" altLang="ko-KR" sz="1000" dirty="0" smtClean="0">
                <a:solidFill>
                  <a:schemeClr val="tx1"/>
                </a:solidFill>
              </a:rPr>
              <a:t>2</a:t>
            </a:r>
          </a:p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6" name="순서도: 처리 35"/>
          <p:cNvSpPr/>
          <p:nvPr/>
        </p:nvSpPr>
        <p:spPr>
          <a:xfrm>
            <a:off x="6728363" y="1159200"/>
            <a:ext cx="939124" cy="480029"/>
          </a:xfrm>
          <a:prstGeom prst="flowChart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전자회로 </a:t>
            </a:r>
            <a:r>
              <a:rPr lang="en-US" altLang="ko-KR" sz="1000" dirty="0" smtClean="0">
                <a:solidFill>
                  <a:schemeClr val="tx1"/>
                </a:solidFill>
              </a:rPr>
              <a:t>2</a:t>
            </a:r>
          </a:p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7" name="순서도: 처리 36"/>
          <p:cNvSpPr/>
          <p:nvPr/>
        </p:nvSpPr>
        <p:spPr>
          <a:xfrm>
            <a:off x="5533200" y="1159200"/>
            <a:ext cx="939124" cy="480029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전자회로</a:t>
            </a:r>
            <a:r>
              <a:rPr lang="en-US" altLang="ko-KR" sz="1000" dirty="0" smtClean="0">
                <a:solidFill>
                  <a:schemeClr val="tx1"/>
                </a:solidFill>
              </a:rPr>
              <a:t> 1</a:t>
            </a:r>
          </a:p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8" name="순서도: 처리 37"/>
          <p:cNvSpPr/>
          <p:nvPr/>
        </p:nvSpPr>
        <p:spPr>
          <a:xfrm>
            <a:off x="5532202" y="3980815"/>
            <a:ext cx="939124" cy="480029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30" dirty="0" smtClean="0">
                <a:solidFill>
                  <a:schemeClr val="tx1"/>
                </a:solidFill>
              </a:rPr>
              <a:t>랜덤신호이론</a:t>
            </a:r>
            <a:endParaRPr lang="en-US" altLang="ko-KR" sz="93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930" dirty="0" smtClean="0">
                <a:solidFill>
                  <a:schemeClr val="tx1"/>
                </a:solidFill>
              </a:rPr>
              <a:t>(3)</a:t>
            </a:r>
            <a:endParaRPr lang="ko-KR" altLang="en-US" sz="930" dirty="0">
              <a:solidFill>
                <a:schemeClr val="tx1"/>
              </a:solidFill>
            </a:endParaRPr>
          </a:p>
        </p:txBody>
      </p:sp>
      <p:sp>
        <p:nvSpPr>
          <p:cNvPr id="39" name="순서도: 처리 38"/>
          <p:cNvSpPr/>
          <p:nvPr/>
        </p:nvSpPr>
        <p:spPr>
          <a:xfrm>
            <a:off x="4264766" y="4912020"/>
            <a:ext cx="939124" cy="480029"/>
          </a:xfrm>
          <a:prstGeom prst="flowChartProcess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신호 및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시스템</a:t>
            </a:r>
            <a:r>
              <a:rPr lang="en-US" altLang="ko-KR" sz="1000" dirty="0">
                <a:solidFill>
                  <a:schemeClr val="tx1"/>
                </a:solidFill>
              </a:rPr>
              <a:t> </a:t>
            </a:r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41" name="순서도: 처리 40"/>
          <p:cNvSpPr/>
          <p:nvPr/>
        </p:nvSpPr>
        <p:spPr>
          <a:xfrm>
            <a:off x="5533200" y="4917554"/>
            <a:ext cx="939124" cy="480029"/>
          </a:xfrm>
          <a:prstGeom prst="flowChart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통신이론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42" name="순서도: 처리 41"/>
          <p:cNvSpPr/>
          <p:nvPr/>
        </p:nvSpPr>
        <p:spPr>
          <a:xfrm>
            <a:off x="5532202" y="3039545"/>
            <a:ext cx="939124" cy="480029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초고주파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공학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8275384" y="1159200"/>
            <a:ext cx="1644844" cy="5263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err="1">
                <a:solidFill>
                  <a:schemeClr val="tx1"/>
                </a:solidFill>
              </a:rPr>
              <a:t>캡스톤</a:t>
            </a:r>
            <a:r>
              <a:rPr lang="ko-KR" altLang="en-US" sz="1000" dirty="0">
                <a:solidFill>
                  <a:schemeClr val="tx1"/>
                </a:solidFill>
              </a:rPr>
              <a:t> </a:t>
            </a:r>
            <a:r>
              <a:rPr lang="ko-KR" altLang="en-US" sz="1000" dirty="0" smtClean="0">
                <a:solidFill>
                  <a:schemeClr val="tx1"/>
                </a:solidFill>
              </a:rPr>
              <a:t>디자인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algn="ctr"/>
            <a:r>
              <a:rPr lang="en-US" altLang="ko-KR" sz="1000" dirty="0">
                <a:solidFill>
                  <a:schemeClr val="tx1"/>
                </a:solidFill>
              </a:rPr>
              <a:t>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44" name="순서도: 처리 43"/>
          <p:cNvSpPr/>
          <p:nvPr/>
        </p:nvSpPr>
        <p:spPr>
          <a:xfrm>
            <a:off x="6746403" y="3031753"/>
            <a:ext cx="939124" cy="480029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안테나공학 </a:t>
            </a:r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45" name="순서도: 처리 44"/>
          <p:cNvSpPr/>
          <p:nvPr/>
        </p:nvSpPr>
        <p:spPr>
          <a:xfrm>
            <a:off x="8048343" y="4906171"/>
            <a:ext cx="939124" cy="480029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err="1">
                <a:solidFill>
                  <a:schemeClr val="tx1"/>
                </a:solidFill>
              </a:rPr>
              <a:t>IoT</a:t>
            </a:r>
            <a:r>
              <a:rPr lang="en-US" altLang="ko-KR" sz="900" dirty="0">
                <a:solidFill>
                  <a:schemeClr val="tx1"/>
                </a:solidFill>
              </a:rPr>
              <a:t> </a:t>
            </a:r>
            <a:r>
              <a:rPr lang="ko-KR" altLang="en-US" sz="900" dirty="0" smtClean="0">
                <a:solidFill>
                  <a:schemeClr val="tx1"/>
                </a:solidFill>
              </a:rPr>
              <a:t>통신 및 </a:t>
            </a:r>
            <a:endParaRPr lang="en-US" altLang="ko-KR" sz="9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</a:rPr>
              <a:t>실습 </a:t>
            </a:r>
            <a:r>
              <a:rPr lang="en-US" altLang="ko-KR" sz="900" dirty="0" smtClean="0">
                <a:solidFill>
                  <a:schemeClr val="tx1"/>
                </a:solidFill>
              </a:rPr>
              <a:t>(3)</a:t>
            </a:r>
            <a:r>
              <a:rPr lang="ko-KR" altLang="en-US" sz="900" dirty="0" smtClean="0">
                <a:solidFill>
                  <a:schemeClr val="tx1"/>
                </a:solidFill>
              </a:rPr>
              <a:t> </a:t>
            </a:r>
            <a:endParaRPr lang="ko-KR" altLang="en-US" sz="930" dirty="0">
              <a:solidFill>
                <a:schemeClr val="tx1"/>
              </a:solidFill>
            </a:endParaRPr>
          </a:p>
        </p:txBody>
      </p:sp>
      <p:sp>
        <p:nvSpPr>
          <p:cNvPr id="46" name="순서도: 처리 45"/>
          <p:cNvSpPr/>
          <p:nvPr/>
        </p:nvSpPr>
        <p:spPr>
          <a:xfrm>
            <a:off x="6780278" y="4915438"/>
            <a:ext cx="939124" cy="480029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디지털 통신 </a:t>
            </a:r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49" name="순서도: 처리 48"/>
          <p:cNvSpPr/>
          <p:nvPr/>
        </p:nvSpPr>
        <p:spPr>
          <a:xfrm>
            <a:off x="10479495" y="3056222"/>
            <a:ext cx="939124" cy="480029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30" dirty="0" smtClean="0">
                <a:solidFill>
                  <a:schemeClr val="tx1"/>
                </a:solidFill>
              </a:rPr>
              <a:t>고급 전자기학 </a:t>
            </a:r>
            <a:r>
              <a:rPr lang="en-US" altLang="ko-KR" sz="930" dirty="0" smtClean="0">
                <a:solidFill>
                  <a:schemeClr val="tx1"/>
                </a:solidFill>
              </a:rPr>
              <a:t>(3)</a:t>
            </a:r>
            <a:endParaRPr lang="ko-KR" altLang="en-US" sz="930" dirty="0">
              <a:solidFill>
                <a:schemeClr val="tx1"/>
              </a:solidFill>
            </a:endParaRPr>
          </a:p>
        </p:txBody>
      </p:sp>
      <p:sp>
        <p:nvSpPr>
          <p:cNvPr id="50" name="순서도: 처리 49"/>
          <p:cNvSpPr/>
          <p:nvPr/>
        </p:nvSpPr>
        <p:spPr>
          <a:xfrm>
            <a:off x="10479495" y="3980816"/>
            <a:ext cx="939124" cy="480029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30" dirty="0" smtClean="0">
                <a:solidFill>
                  <a:schemeClr val="tx1"/>
                </a:solidFill>
              </a:rPr>
              <a:t>통신이론 특강</a:t>
            </a:r>
            <a:endParaRPr lang="en-US" altLang="ko-KR" sz="93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930" dirty="0" smtClean="0">
                <a:solidFill>
                  <a:schemeClr val="tx1"/>
                </a:solidFill>
              </a:rPr>
              <a:t>(3)</a:t>
            </a:r>
            <a:endParaRPr lang="ko-KR" altLang="en-US" sz="930" dirty="0">
              <a:solidFill>
                <a:schemeClr val="tx1"/>
              </a:solidFill>
            </a:endParaRPr>
          </a:p>
        </p:txBody>
      </p:sp>
      <p:sp>
        <p:nvSpPr>
          <p:cNvPr id="51" name="순서도: 처리 50"/>
          <p:cNvSpPr/>
          <p:nvPr/>
        </p:nvSpPr>
        <p:spPr>
          <a:xfrm>
            <a:off x="10487234" y="4905410"/>
            <a:ext cx="939124" cy="480029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30" dirty="0" err="1" smtClean="0">
                <a:solidFill>
                  <a:schemeClr val="tx1"/>
                </a:solidFill>
              </a:rPr>
              <a:t>광대역</a:t>
            </a:r>
            <a:endParaRPr lang="en-US" altLang="ko-KR" sz="93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930" dirty="0" smtClean="0">
                <a:solidFill>
                  <a:schemeClr val="tx1"/>
                </a:solidFill>
              </a:rPr>
              <a:t>무선통신</a:t>
            </a:r>
            <a:endParaRPr lang="en-US" altLang="ko-KR" sz="93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930" dirty="0" smtClean="0">
                <a:solidFill>
                  <a:schemeClr val="tx1"/>
                </a:solidFill>
              </a:rPr>
              <a:t>시스템 </a:t>
            </a:r>
            <a:r>
              <a:rPr lang="en-US" altLang="ko-KR" sz="930" dirty="0" smtClean="0">
                <a:solidFill>
                  <a:schemeClr val="tx1"/>
                </a:solidFill>
              </a:rPr>
              <a:t>(3)</a:t>
            </a:r>
            <a:endParaRPr lang="ko-KR" altLang="en-US" sz="930" dirty="0">
              <a:solidFill>
                <a:schemeClr val="tx1"/>
              </a:solidFill>
            </a:endParaRPr>
          </a:p>
        </p:txBody>
      </p:sp>
      <p:cxnSp>
        <p:nvCxnSpPr>
          <p:cNvPr id="66" name="직선 화살표 연결선 65"/>
          <p:cNvCxnSpPr>
            <a:stCxn id="27" idx="3"/>
            <a:endCxn id="81" idx="1"/>
          </p:cNvCxnSpPr>
          <p:nvPr/>
        </p:nvCxnSpPr>
        <p:spPr>
          <a:xfrm>
            <a:off x="1603729" y="5149703"/>
            <a:ext cx="198945" cy="97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화살표 연결선 67"/>
          <p:cNvCxnSpPr>
            <a:stCxn id="29" idx="3"/>
            <a:endCxn id="39" idx="1"/>
          </p:cNvCxnSpPr>
          <p:nvPr/>
        </p:nvCxnSpPr>
        <p:spPr>
          <a:xfrm>
            <a:off x="3985200" y="5149800"/>
            <a:ext cx="279566" cy="2235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직선 화살표 연결선 69"/>
          <p:cNvCxnSpPr>
            <a:stCxn id="25" idx="3"/>
            <a:endCxn id="34" idx="1"/>
          </p:cNvCxnSpPr>
          <p:nvPr/>
        </p:nvCxnSpPr>
        <p:spPr>
          <a:xfrm flipV="1">
            <a:off x="2846896" y="3287353"/>
            <a:ext cx="198704" cy="8886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화살표 연결선 71"/>
          <p:cNvCxnSpPr>
            <a:stCxn id="22" idx="3"/>
            <a:endCxn id="23" idx="1"/>
          </p:cNvCxnSpPr>
          <p:nvPr/>
        </p:nvCxnSpPr>
        <p:spPr>
          <a:xfrm>
            <a:off x="1617179" y="2360415"/>
            <a:ext cx="290821" cy="1195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화살표 연결선 72"/>
          <p:cNvCxnSpPr>
            <a:endCxn id="25" idx="1"/>
          </p:cNvCxnSpPr>
          <p:nvPr/>
        </p:nvCxnSpPr>
        <p:spPr>
          <a:xfrm flipV="1">
            <a:off x="1617179" y="3296239"/>
            <a:ext cx="290593" cy="509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직선 화살표 연결선 75"/>
          <p:cNvCxnSpPr>
            <a:stCxn id="35" idx="3"/>
            <a:endCxn id="42" idx="1"/>
          </p:cNvCxnSpPr>
          <p:nvPr/>
        </p:nvCxnSpPr>
        <p:spPr>
          <a:xfrm flipV="1">
            <a:off x="5217034" y="3279560"/>
            <a:ext cx="315168" cy="7792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직선 화살표 연결선 77"/>
          <p:cNvCxnSpPr/>
          <p:nvPr/>
        </p:nvCxnSpPr>
        <p:spPr>
          <a:xfrm flipV="1">
            <a:off x="3985529" y="3296239"/>
            <a:ext cx="290593" cy="509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화살표 연결선 78"/>
          <p:cNvCxnSpPr/>
          <p:nvPr/>
        </p:nvCxnSpPr>
        <p:spPr>
          <a:xfrm flipV="1">
            <a:off x="3985529" y="1428523"/>
            <a:ext cx="290593" cy="509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직선 화살표 연결선 79"/>
          <p:cNvCxnSpPr>
            <a:stCxn id="32" idx="3"/>
            <a:endCxn id="37" idx="1"/>
          </p:cNvCxnSpPr>
          <p:nvPr/>
        </p:nvCxnSpPr>
        <p:spPr>
          <a:xfrm>
            <a:off x="5217034" y="1399215"/>
            <a:ext cx="316166" cy="0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직선 화살표 연결선 83"/>
          <p:cNvCxnSpPr>
            <a:stCxn id="37" idx="3"/>
          </p:cNvCxnSpPr>
          <p:nvPr/>
        </p:nvCxnSpPr>
        <p:spPr>
          <a:xfrm flipV="1">
            <a:off x="6472324" y="1399164"/>
            <a:ext cx="252050" cy="5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화살표 연결선 91"/>
          <p:cNvCxnSpPr>
            <a:stCxn id="42" idx="3"/>
            <a:endCxn id="44" idx="1"/>
          </p:cNvCxnSpPr>
          <p:nvPr/>
        </p:nvCxnSpPr>
        <p:spPr>
          <a:xfrm flipV="1">
            <a:off x="6471326" y="3271768"/>
            <a:ext cx="275077" cy="7792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직선 화살표 연결선 94"/>
          <p:cNvCxnSpPr>
            <a:stCxn id="41" idx="3"/>
            <a:endCxn id="46" idx="1"/>
          </p:cNvCxnSpPr>
          <p:nvPr/>
        </p:nvCxnSpPr>
        <p:spPr>
          <a:xfrm flipV="1">
            <a:off x="6472324" y="5155453"/>
            <a:ext cx="307954" cy="2116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직선 화살표 연결선 101"/>
          <p:cNvCxnSpPr>
            <a:stCxn id="33" idx="2"/>
            <a:endCxn id="31" idx="0"/>
          </p:cNvCxnSpPr>
          <p:nvPr/>
        </p:nvCxnSpPr>
        <p:spPr>
          <a:xfrm>
            <a:off x="3515162" y="1639229"/>
            <a:ext cx="0" cy="482366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TextBox 115"/>
          <p:cNvSpPr txBox="1"/>
          <p:nvPr/>
        </p:nvSpPr>
        <p:spPr>
          <a:xfrm>
            <a:off x="10353012" y="412325"/>
            <a:ext cx="93856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err="1" smtClean="0"/>
              <a:t>학석사공통</a:t>
            </a:r>
            <a:endParaRPr lang="ko-KR" altLang="en-US" sz="1100" dirty="0"/>
          </a:p>
        </p:txBody>
      </p:sp>
      <p:sp>
        <p:nvSpPr>
          <p:cNvPr id="81" name="직사각형 80"/>
          <p:cNvSpPr/>
          <p:nvPr/>
        </p:nvSpPr>
        <p:spPr>
          <a:xfrm>
            <a:off x="1802674" y="4910400"/>
            <a:ext cx="939600" cy="4788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50" dirty="0" smtClean="0">
                <a:solidFill>
                  <a:schemeClr val="tx1"/>
                </a:solidFill>
              </a:rPr>
              <a:t>공학프로그램 </a:t>
            </a:r>
            <a:endParaRPr lang="en-US" altLang="ko-KR" sz="95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950" dirty="0" smtClean="0">
                <a:solidFill>
                  <a:schemeClr val="tx1"/>
                </a:solidFill>
              </a:rPr>
              <a:t>응용 </a:t>
            </a:r>
            <a:r>
              <a:rPr lang="en-US" altLang="ko-KR" sz="950" dirty="0" smtClean="0">
                <a:solidFill>
                  <a:schemeClr val="tx1"/>
                </a:solidFill>
              </a:rPr>
              <a:t>(1)</a:t>
            </a:r>
            <a:endParaRPr lang="ko-KR" altLang="en-US" sz="950" dirty="0">
              <a:solidFill>
                <a:schemeClr val="tx1"/>
              </a:solidFill>
            </a:endParaRPr>
          </a:p>
        </p:txBody>
      </p:sp>
      <p:cxnSp>
        <p:nvCxnSpPr>
          <p:cNvPr id="82" name="직선 화살표 연결선 81"/>
          <p:cNvCxnSpPr>
            <a:stCxn id="81" idx="3"/>
            <a:endCxn id="29" idx="1"/>
          </p:cNvCxnSpPr>
          <p:nvPr/>
        </p:nvCxnSpPr>
        <p:spPr>
          <a:xfrm>
            <a:off x="2742274" y="5149800"/>
            <a:ext cx="303326" cy="0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직선 화살표 연결선 103"/>
          <p:cNvCxnSpPr>
            <a:stCxn id="38" idx="2"/>
            <a:endCxn id="41" idx="0"/>
          </p:cNvCxnSpPr>
          <p:nvPr/>
        </p:nvCxnSpPr>
        <p:spPr>
          <a:xfrm>
            <a:off x="6001764" y="4460844"/>
            <a:ext cx="998" cy="456710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꺾인 연결선 112"/>
          <p:cNvCxnSpPr>
            <a:endCxn id="45" idx="0"/>
          </p:cNvCxnSpPr>
          <p:nvPr/>
        </p:nvCxnSpPr>
        <p:spPr>
          <a:xfrm rot="16200000" flipH="1">
            <a:off x="7297571" y="3685836"/>
            <a:ext cx="1626611" cy="814057"/>
          </a:xfrm>
          <a:prstGeom prst="bentConnector3">
            <a:avLst>
              <a:gd name="adj1" fmla="val 334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꺾인 연결선 88"/>
          <p:cNvCxnSpPr/>
          <p:nvPr/>
        </p:nvCxnSpPr>
        <p:spPr>
          <a:xfrm>
            <a:off x="6471326" y="4164647"/>
            <a:ext cx="801476" cy="711209"/>
          </a:xfrm>
          <a:prstGeom prst="bentConnector2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직선 화살표 연결선 89"/>
          <p:cNvCxnSpPr>
            <a:endCxn id="45" idx="1"/>
          </p:cNvCxnSpPr>
          <p:nvPr/>
        </p:nvCxnSpPr>
        <p:spPr>
          <a:xfrm flipV="1">
            <a:off x="7716429" y="5146186"/>
            <a:ext cx="331914" cy="13499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직선 화살표 연결선 95"/>
          <p:cNvCxnSpPr>
            <a:stCxn id="39" idx="3"/>
            <a:endCxn id="41" idx="1"/>
          </p:cNvCxnSpPr>
          <p:nvPr/>
        </p:nvCxnSpPr>
        <p:spPr>
          <a:xfrm>
            <a:off x="5203890" y="5152035"/>
            <a:ext cx="329310" cy="5534"/>
          </a:xfrm>
          <a:prstGeom prst="straightConnector1">
            <a:avLst/>
          </a:prstGeom>
          <a:ln w="127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꺾인 연결선 25"/>
          <p:cNvCxnSpPr>
            <a:stCxn id="39" idx="0"/>
            <a:endCxn id="38" idx="1"/>
          </p:cNvCxnSpPr>
          <p:nvPr/>
        </p:nvCxnSpPr>
        <p:spPr>
          <a:xfrm rot="5400000" flipH="1" flipV="1">
            <a:off x="4787670" y="4167488"/>
            <a:ext cx="691190" cy="797874"/>
          </a:xfrm>
          <a:prstGeom prst="bentConnector2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5" name="그룹 104"/>
          <p:cNvGrpSpPr/>
          <p:nvPr/>
        </p:nvGrpSpPr>
        <p:grpSpPr>
          <a:xfrm>
            <a:off x="1256246" y="6411600"/>
            <a:ext cx="6411241" cy="371475"/>
            <a:chOff x="2444435" y="6411600"/>
            <a:chExt cx="6411241" cy="371475"/>
          </a:xfrm>
        </p:grpSpPr>
        <p:sp>
          <p:nvSpPr>
            <p:cNvPr id="106" name="직사각형 105"/>
            <p:cNvSpPr/>
            <p:nvPr/>
          </p:nvSpPr>
          <p:spPr>
            <a:xfrm>
              <a:off x="2444435" y="6411600"/>
              <a:ext cx="6411241" cy="37147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7" name="직사각형 106"/>
            <p:cNvSpPr/>
            <p:nvPr/>
          </p:nvSpPr>
          <p:spPr>
            <a:xfrm>
              <a:off x="3656067" y="6530022"/>
              <a:ext cx="360000" cy="159886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 b="1" dirty="0">
                <a:solidFill>
                  <a:schemeClr val="tx1"/>
                </a:solidFill>
              </a:endParaRP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4010475" y="6516000"/>
              <a:ext cx="527901" cy="223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50" b="1" dirty="0" smtClean="0"/>
                <a:t>선택</a:t>
              </a:r>
              <a:endParaRPr lang="en-US" altLang="ko-KR" sz="850" b="1" dirty="0" smtClean="0"/>
            </a:p>
          </p:txBody>
        </p:sp>
        <p:sp>
          <p:nvSpPr>
            <p:cNvPr id="109" name="순서도: 수행의 시작/종료 108"/>
            <p:cNvSpPr/>
            <p:nvPr/>
          </p:nvSpPr>
          <p:spPr>
            <a:xfrm>
              <a:off x="4611939" y="6530548"/>
              <a:ext cx="360000" cy="159886"/>
            </a:xfrm>
            <a:prstGeom prst="flowChartTerminator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 b="1" dirty="0">
                <a:solidFill>
                  <a:schemeClr val="tx1"/>
                </a:solidFill>
              </a:endParaRP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5024613" y="6516000"/>
              <a:ext cx="527901" cy="223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850" b="1" dirty="0" smtClean="0"/>
                <a:t>MSC</a:t>
              </a:r>
              <a:endParaRPr lang="ko-KR" altLang="en-US" sz="850" b="1" dirty="0"/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7066629" y="6516000"/>
              <a:ext cx="661348" cy="223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50" b="1" dirty="0" smtClean="0"/>
                <a:t>선수관계</a:t>
              </a:r>
              <a:endParaRPr lang="ko-KR" altLang="en-US" sz="850" b="1" dirty="0"/>
            </a:p>
          </p:txBody>
        </p:sp>
        <p:cxnSp>
          <p:nvCxnSpPr>
            <p:cNvPr id="112" name="직선 화살표 연결선 111"/>
            <p:cNvCxnSpPr/>
            <p:nvPr/>
          </p:nvCxnSpPr>
          <p:spPr>
            <a:xfrm>
              <a:off x="6748766" y="6616725"/>
              <a:ext cx="265449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직선 화살표 연결선 113"/>
            <p:cNvCxnSpPr/>
            <p:nvPr/>
          </p:nvCxnSpPr>
          <p:spPr>
            <a:xfrm>
              <a:off x="5585187" y="6616726"/>
              <a:ext cx="310829" cy="0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dash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직선 화살표 연결선 114"/>
            <p:cNvCxnSpPr/>
            <p:nvPr/>
          </p:nvCxnSpPr>
          <p:spPr>
            <a:xfrm>
              <a:off x="7828320" y="6616726"/>
              <a:ext cx="237861" cy="0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TextBox 116"/>
            <p:cNvSpPr txBox="1"/>
            <p:nvPr/>
          </p:nvSpPr>
          <p:spPr>
            <a:xfrm>
              <a:off x="5958844" y="6516000"/>
              <a:ext cx="652543" cy="223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50" b="1" dirty="0" smtClean="0"/>
                <a:t>보완관계</a:t>
              </a:r>
              <a:endParaRPr lang="ko-KR" altLang="en-US" sz="850" b="1" dirty="0"/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8122971" y="6516000"/>
              <a:ext cx="661348" cy="223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50" b="1" dirty="0" smtClean="0"/>
                <a:t>권장관계</a:t>
              </a:r>
              <a:endParaRPr lang="ko-KR" altLang="en-US" sz="850" b="1" dirty="0"/>
            </a:p>
          </p:txBody>
        </p:sp>
        <p:sp>
          <p:nvSpPr>
            <p:cNvPr id="119" name="직사각형 118"/>
            <p:cNvSpPr/>
            <p:nvPr/>
          </p:nvSpPr>
          <p:spPr>
            <a:xfrm>
              <a:off x="2715682" y="6531321"/>
              <a:ext cx="351749" cy="15988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 b="1" dirty="0">
                <a:solidFill>
                  <a:schemeClr val="tx1"/>
                </a:solidFill>
              </a:endParaRPr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3070089" y="6516000"/>
              <a:ext cx="527901" cy="223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50" b="1" dirty="0" smtClean="0"/>
                <a:t>필수</a:t>
              </a:r>
              <a:endParaRPr lang="ko-KR" altLang="en-US" sz="850" b="1" dirty="0"/>
            </a:p>
          </p:txBody>
        </p:sp>
      </p:grpSp>
      <p:grpSp>
        <p:nvGrpSpPr>
          <p:cNvPr id="121" name="그룹 120"/>
          <p:cNvGrpSpPr/>
          <p:nvPr/>
        </p:nvGrpSpPr>
        <p:grpSpPr>
          <a:xfrm>
            <a:off x="8497062" y="6336544"/>
            <a:ext cx="2638700" cy="480029"/>
            <a:chOff x="8497062" y="6336544"/>
            <a:chExt cx="2638700" cy="480029"/>
          </a:xfrm>
        </p:grpSpPr>
        <p:sp>
          <p:nvSpPr>
            <p:cNvPr id="122" name="순서도: 처리 121"/>
            <p:cNvSpPr/>
            <p:nvPr/>
          </p:nvSpPr>
          <p:spPr>
            <a:xfrm>
              <a:off x="8497062" y="6336544"/>
              <a:ext cx="939124" cy="480029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>
                  <a:solidFill>
                    <a:schemeClr val="tx1"/>
                  </a:solidFill>
                </a:rPr>
                <a:t># </a:t>
              </a:r>
              <a:r>
                <a:rPr lang="ko-KR" altLang="en-US" sz="1000" dirty="0" smtClean="0">
                  <a:solidFill>
                    <a:schemeClr val="tx1"/>
                  </a:solidFill>
                </a:rPr>
                <a:t>과목명</a:t>
              </a:r>
              <a:endParaRPr lang="en-US" altLang="ko-KR" sz="1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altLang="ko-KR" sz="1000" dirty="0" smtClean="0">
                  <a:solidFill>
                    <a:schemeClr val="tx1"/>
                  </a:solidFill>
                </a:rPr>
                <a:t>(</a:t>
              </a:r>
              <a:r>
                <a:rPr lang="ko-KR" altLang="en-US" sz="1000" dirty="0" smtClean="0">
                  <a:solidFill>
                    <a:schemeClr val="tx1"/>
                  </a:solidFill>
                </a:rPr>
                <a:t>학점</a:t>
              </a:r>
              <a:r>
                <a:rPr lang="en-US" altLang="ko-KR" sz="1000" dirty="0" smtClean="0">
                  <a:solidFill>
                    <a:schemeClr val="tx1"/>
                  </a:solidFill>
                </a:rPr>
                <a:t>)</a:t>
              </a:r>
              <a:endParaRPr lang="ko-KR" altLang="en-US" sz="1000" dirty="0">
                <a:solidFill>
                  <a:schemeClr val="tx1"/>
                </a:solidFill>
              </a:endParaRPr>
            </a:p>
          </p:txBody>
        </p:sp>
        <p:grpSp>
          <p:nvGrpSpPr>
            <p:cNvPr id="123" name="그룹 122"/>
            <p:cNvGrpSpPr/>
            <p:nvPr/>
          </p:nvGrpSpPr>
          <p:grpSpPr>
            <a:xfrm>
              <a:off x="9537700" y="6336544"/>
              <a:ext cx="1598062" cy="480029"/>
              <a:chOff x="9537700" y="6336544"/>
              <a:chExt cx="1598062" cy="480029"/>
            </a:xfrm>
          </p:grpSpPr>
          <p:sp>
            <p:nvSpPr>
              <p:cNvPr id="124" name="순서도: 처리 123"/>
              <p:cNvSpPr/>
              <p:nvPr/>
            </p:nvSpPr>
            <p:spPr>
              <a:xfrm>
                <a:off x="9537700" y="6336544"/>
                <a:ext cx="1598062" cy="480029"/>
              </a:xfrm>
              <a:prstGeom prst="flowChartProcess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5" name="직사각형 124"/>
              <p:cNvSpPr/>
              <p:nvPr/>
            </p:nvSpPr>
            <p:spPr>
              <a:xfrm>
                <a:off x="9648996" y="6386517"/>
                <a:ext cx="165600" cy="167030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6" name="직사각형 125"/>
              <p:cNvSpPr/>
              <p:nvPr/>
            </p:nvSpPr>
            <p:spPr>
              <a:xfrm>
                <a:off x="10353012" y="6390089"/>
                <a:ext cx="165600" cy="159886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7" name="직사각형 126"/>
              <p:cNvSpPr/>
              <p:nvPr/>
            </p:nvSpPr>
            <p:spPr>
              <a:xfrm>
                <a:off x="9648996" y="6609965"/>
                <a:ext cx="165600" cy="159886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8" name="직사각형 127"/>
              <p:cNvSpPr/>
              <p:nvPr/>
            </p:nvSpPr>
            <p:spPr>
              <a:xfrm>
                <a:off x="10353012" y="6605818"/>
                <a:ext cx="165600" cy="159886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9" name="TextBox 128"/>
              <p:cNvSpPr txBox="1"/>
              <p:nvPr/>
            </p:nvSpPr>
            <p:spPr>
              <a:xfrm>
                <a:off x="9793699" y="6363756"/>
                <a:ext cx="454320" cy="2231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850" b="1" dirty="0" smtClean="0"/>
                  <a:t>필수</a:t>
                </a:r>
                <a:endParaRPr lang="ko-KR" altLang="en-US" sz="850" b="1" dirty="0"/>
              </a:p>
            </p:txBody>
          </p:sp>
          <p:sp>
            <p:nvSpPr>
              <p:cNvPr id="130" name="TextBox 129"/>
              <p:cNvSpPr txBox="1"/>
              <p:nvPr/>
            </p:nvSpPr>
            <p:spPr>
              <a:xfrm>
                <a:off x="9793699" y="6574192"/>
                <a:ext cx="636176" cy="2231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850" b="1" smtClean="0"/>
                  <a:t>선수필요</a:t>
                </a:r>
                <a:endParaRPr lang="ko-KR" altLang="en-US" sz="850" b="1" dirty="0"/>
              </a:p>
            </p:txBody>
          </p:sp>
          <p:sp>
            <p:nvSpPr>
              <p:cNvPr id="131" name="TextBox 130"/>
              <p:cNvSpPr txBox="1"/>
              <p:nvPr/>
            </p:nvSpPr>
            <p:spPr>
              <a:xfrm>
                <a:off x="10518612" y="6365730"/>
                <a:ext cx="454320" cy="2231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850" b="1" dirty="0" smtClean="0"/>
                  <a:t>MSC</a:t>
                </a:r>
                <a:endParaRPr lang="ko-KR" altLang="en-US" sz="850" b="1" dirty="0"/>
              </a:p>
            </p:txBody>
          </p:sp>
          <p:sp>
            <p:nvSpPr>
              <p:cNvPr id="132" name="TextBox 131"/>
              <p:cNvSpPr txBox="1"/>
              <p:nvPr/>
            </p:nvSpPr>
            <p:spPr>
              <a:xfrm>
                <a:off x="10518612" y="6570550"/>
                <a:ext cx="582776" cy="2231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850" b="1" dirty="0" smtClean="0"/>
                  <a:t>선택</a:t>
                </a:r>
                <a:endParaRPr lang="ko-KR" altLang="en-US" sz="850"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2961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2741" y="0"/>
            <a:ext cx="11585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pc="600" dirty="0" smtClean="0"/>
              <a:t>전자전기공학부 교과과정 이수체계도</a:t>
            </a:r>
            <a:endParaRPr lang="ko-KR" altLang="en-US" spc="600" dirty="0"/>
          </a:p>
        </p:txBody>
      </p:sp>
      <p:cxnSp>
        <p:nvCxnSpPr>
          <p:cNvPr id="3" name="직선 연결선 2"/>
          <p:cNvCxnSpPr/>
          <p:nvPr/>
        </p:nvCxnSpPr>
        <p:spPr>
          <a:xfrm>
            <a:off x="534295" y="359906"/>
            <a:ext cx="11096775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직선 연결선 3"/>
          <p:cNvCxnSpPr/>
          <p:nvPr/>
        </p:nvCxnSpPr>
        <p:spPr>
          <a:xfrm>
            <a:off x="534295" y="641024"/>
            <a:ext cx="11096775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직선 연결선 4"/>
          <p:cNvCxnSpPr/>
          <p:nvPr/>
        </p:nvCxnSpPr>
        <p:spPr>
          <a:xfrm>
            <a:off x="5340826" y="756000"/>
            <a:ext cx="0" cy="5220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/>
          <p:cNvCxnSpPr/>
          <p:nvPr/>
        </p:nvCxnSpPr>
        <p:spPr>
          <a:xfrm>
            <a:off x="2940819" y="756000"/>
            <a:ext cx="0" cy="5220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7828320" y="765525"/>
            <a:ext cx="0" cy="5220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88807" y="435408"/>
            <a:ext cx="235120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/>
              <a:t>1</a:t>
            </a:r>
            <a:r>
              <a:rPr lang="ko-KR" altLang="en-US" sz="800" dirty="0" smtClean="0"/>
              <a:t>학기                            </a:t>
            </a:r>
            <a:r>
              <a:rPr lang="en-US" altLang="ko-KR" sz="800" dirty="0" smtClean="0"/>
              <a:t>2</a:t>
            </a:r>
            <a:r>
              <a:rPr lang="ko-KR" altLang="en-US" sz="800" dirty="0" smtClean="0"/>
              <a:t>학기  </a:t>
            </a:r>
            <a:endParaRPr lang="ko-KR" altLang="en-US" sz="800" dirty="0"/>
          </a:p>
        </p:txBody>
      </p:sp>
      <p:sp>
        <p:nvSpPr>
          <p:cNvPr id="9" name="TextBox 8"/>
          <p:cNvSpPr txBox="1"/>
          <p:nvPr/>
        </p:nvSpPr>
        <p:spPr>
          <a:xfrm>
            <a:off x="3242392" y="440408"/>
            <a:ext cx="19337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/>
              <a:t>1</a:t>
            </a:r>
            <a:r>
              <a:rPr lang="ko-KR" altLang="en-US" sz="800" dirty="0" smtClean="0"/>
              <a:t>학기                           </a:t>
            </a:r>
            <a:r>
              <a:rPr lang="en-US" altLang="ko-KR" sz="800" dirty="0" smtClean="0"/>
              <a:t>2</a:t>
            </a:r>
            <a:r>
              <a:rPr lang="ko-KR" altLang="en-US" sz="800" dirty="0" smtClean="0"/>
              <a:t>학기</a:t>
            </a:r>
            <a:endParaRPr lang="ko-KR" altLang="en-US" sz="800" dirty="0"/>
          </a:p>
        </p:txBody>
      </p:sp>
      <p:sp>
        <p:nvSpPr>
          <p:cNvPr id="10" name="TextBox 9"/>
          <p:cNvSpPr txBox="1"/>
          <p:nvPr/>
        </p:nvSpPr>
        <p:spPr>
          <a:xfrm>
            <a:off x="5673941" y="440408"/>
            <a:ext cx="186650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/>
              <a:t>1</a:t>
            </a:r>
            <a:r>
              <a:rPr lang="ko-KR" altLang="en-US" sz="800" dirty="0" smtClean="0"/>
              <a:t>학기                            </a:t>
            </a:r>
            <a:r>
              <a:rPr lang="en-US" altLang="ko-KR" sz="800" dirty="0" smtClean="0"/>
              <a:t>2</a:t>
            </a:r>
            <a:r>
              <a:rPr lang="ko-KR" altLang="en-US" sz="800" dirty="0" smtClean="0"/>
              <a:t>학기</a:t>
            </a:r>
            <a:endParaRPr lang="ko-KR" altLang="en-US" sz="800" dirty="0"/>
          </a:p>
        </p:txBody>
      </p:sp>
      <p:sp>
        <p:nvSpPr>
          <p:cNvPr id="11" name="TextBox 10"/>
          <p:cNvSpPr txBox="1"/>
          <p:nvPr/>
        </p:nvSpPr>
        <p:spPr>
          <a:xfrm>
            <a:off x="8123998" y="437213"/>
            <a:ext cx="186650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/>
              <a:t>1</a:t>
            </a:r>
            <a:r>
              <a:rPr lang="ko-KR" altLang="en-US" sz="800" dirty="0" smtClean="0"/>
              <a:t>학기                             </a:t>
            </a:r>
            <a:r>
              <a:rPr lang="en-US" altLang="ko-KR" sz="800" dirty="0" smtClean="0"/>
              <a:t>2</a:t>
            </a:r>
            <a:r>
              <a:rPr lang="ko-KR" altLang="en-US" sz="800" dirty="0" smtClean="0"/>
              <a:t>학기</a:t>
            </a:r>
            <a:endParaRPr lang="ko-KR" altLang="en-US" sz="800" dirty="0"/>
          </a:p>
        </p:txBody>
      </p:sp>
      <p:sp>
        <p:nvSpPr>
          <p:cNvPr id="12" name="TextBox 11"/>
          <p:cNvSpPr txBox="1"/>
          <p:nvPr/>
        </p:nvSpPr>
        <p:spPr>
          <a:xfrm>
            <a:off x="1558060" y="346376"/>
            <a:ext cx="6127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/>
              <a:t>1</a:t>
            </a:r>
            <a:r>
              <a:rPr lang="ko-KR" altLang="en-US" sz="1100" dirty="0" smtClean="0"/>
              <a:t>학년</a:t>
            </a:r>
            <a:endParaRPr lang="ko-KR" altLang="en-US" sz="1100" dirty="0"/>
          </a:p>
        </p:txBody>
      </p:sp>
      <p:sp>
        <p:nvSpPr>
          <p:cNvPr id="13" name="TextBox 12"/>
          <p:cNvSpPr txBox="1"/>
          <p:nvPr/>
        </p:nvSpPr>
        <p:spPr>
          <a:xfrm>
            <a:off x="3984395" y="347691"/>
            <a:ext cx="6127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/>
              <a:t>2</a:t>
            </a:r>
            <a:r>
              <a:rPr lang="ko-KR" altLang="en-US" sz="1100" dirty="0" smtClean="0"/>
              <a:t>학년</a:t>
            </a:r>
            <a:endParaRPr lang="ko-KR" altLang="en-US" sz="1100" dirty="0"/>
          </a:p>
        </p:txBody>
      </p:sp>
      <p:sp>
        <p:nvSpPr>
          <p:cNvPr id="14" name="TextBox 13"/>
          <p:cNvSpPr txBox="1"/>
          <p:nvPr/>
        </p:nvSpPr>
        <p:spPr>
          <a:xfrm>
            <a:off x="6319873" y="334366"/>
            <a:ext cx="6127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/>
              <a:t>3</a:t>
            </a:r>
            <a:r>
              <a:rPr lang="ko-KR" altLang="en-US" sz="1100" dirty="0" smtClean="0"/>
              <a:t>학년</a:t>
            </a:r>
            <a:endParaRPr lang="ko-KR" altLang="en-US" sz="1100" dirty="0"/>
          </a:p>
        </p:txBody>
      </p:sp>
      <p:cxnSp>
        <p:nvCxnSpPr>
          <p:cNvPr id="15" name="직선 연결선 14"/>
          <p:cNvCxnSpPr/>
          <p:nvPr/>
        </p:nvCxnSpPr>
        <p:spPr>
          <a:xfrm flipV="1">
            <a:off x="141402" y="6281854"/>
            <a:ext cx="11776878" cy="2763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41402" y="705600"/>
            <a:ext cx="461665" cy="5518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eaVert" wrap="square" rtlCol="0">
            <a:spAutoFit/>
          </a:bodyPr>
          <a:lstStyle/>
          <a:p>
            <a:pPr algn="ctr"/>
            <a:r>
              <a:rPr lang="ko-KR" altLang="en-US" spc="600" dirty="0" smtClean="0"/>
              <a:t>디지털 시스템 및 전자응용 트랙</a:t>
            </a:r>
            <a:endParaRPr lang="ko-KR" altLang="en-US" spc="600" dirty="0"/>
          </a:p>
        </p:txBody>
      </p:sp>
      <p:sp>
        <p:nvSpPr>
          <p:cNvPr id="20" name="TextBox 19"/>
          <p:cNvSpPr txBox="1"/>
          <p:nvPr/>
        </p:nvSpPr>
        <p:spPr>
          <a:xfrm>
            <a:off x="8774862" y="331790"/>
            <a:ext cx="6127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/>
              <a:t>4</a:t>
            </a:r>
            <a:r>
              <a:rPr lang="ko-KR" altLang="en-US" sz="1100" dirty="0" smtClean="0"/>
              <a:t>학년</a:t>
            </a:r>
            <a:endParaRPr lang="ko-KR" altLang="en-US" sz="1100" dirty="0"/>
          </a:p>
        </p:txBody>
      </p:sp>
      <p:sp>
        <p:nvSpPr>
          <p:cNvPr id="21" name="직사각형 20"/>
          <p:cNvSpPr/>
          <p:nvPr/>
        </p:nvSpPr>
        <p:spPr>
          <a:xfrm>
            <a:off x="961535" y="1159200"/>
            <a:ext cx="1644844" cy="478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solidFill>
                  <a:schemeClr val="tx1"/>
                </a:solidFill>
              </a:rPr>
              <a:t>어드벤처 디자인 </a:t>
            </a:r>
            <a:r>
              <a:rPr lang="en-US" altLang="ko-KR" sz="1000" dirty="0">
                <a:solidFill>
                  <a:schemeClr val="tx1"/>
                </a:solidFill>
              </a:rPr>
              <a:t>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2" name="모서리가 둥근 직사각형 21"/>
          <p:cNvSpPr/>
          <p:nvPr/>
        </p:nvSpPr>
        <p:spPr>
          <a:xfrm>
            <a:off x="678055" y="2120400"/>
            <a:ext cx="939124" cy="48002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일반물리학 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및 실험</a:t>
            </a:r>
            <a:r>
              <a:rPr lang="en-US" altLang="ko-KR" sz="1000" dirty="0">
                <a:solidFill>
                  <a:schemeClr val="tx1"/>
                </a:solidFill>
              </a:rPr>
              <a:t> </a:t>
            </a:r>
            <a:r>
              <a:rPr lang="en-US" altLang="ko-KR" sz="1000" dirty="0" smtClean="0">
                <a:solidFill>
                  <a:schemeClr val="tx1"/>
                </a:solidFill>
              </a:rPr>
              <a:t>1 (4)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3" name="모서리가 둥근 직사각형 22"/>
          <p:cNvSpPr/>
          <p:nvPr/>
        </p:nvSpPr>
        <p:spPr>
          <a:xfrm>
            <a:off x="1908000" y="2121595"/>
            <a:ext cx="939124" cy="48002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일반물리학 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및 실험</a:t>
            </a:r>
            <a:r>
              <a:rPr lang="en-US" altLang="ko-KR" sz="1000" dirty="0">
                <a:solidFill>
                  <a:schemeClr val="tx1"/>
                </a:solidFill>
              </a:rPr>
              <a:t> </a:t>
            </a:r>
            <a:r>
              <a:rPr lang="en-US" altLang="ko-KR" sz="1000" dirty="0" smtClean="0">
                <a:solidFill>
                  <a:schemeClr val="tx1"/>
                </a:solidFill>
              </a:rPr>
              <a:t>2 (4)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4" name="모서리가 둥근 직사각형 23"/>
          <p:cNvSpPr/>
          <p:nvPr/>
        </p:nvSpPr>
        <p:spPr>
          <a:xfrm>
            <a:off x="678055" y="3056400"/>
            <a:ext cx="939124" cy="48002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err="1" smtClean="0">
                <a:solidFill>
                  <a:schemeClr val="tx1"/>
                </a:solidFill>
              </a:rPr>
              <a:t>미적분학</a:t>
            </a:r>
            <a:r>
              <a:rPr lang="ko-KR" altLang="en-US" sz="1000" dirty="0" smtClean="0">
                <a:solidFill>
                  <a:schemeClr val="tx1"/>
                </a:solidFill>
              </a:rPr>
              <a:t> 및 연습 </a:t>
            </a:r>
            <a:r>
              <a:rPr lang="en-US" altLang="ko-KR" sz="1000" dirty="0" smtClean="0">
                <a:solidFill>
                  <a:schemeClr val="tx1"/>
                </a:solidFill>
              </a:rPr>
              <a:t>1 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5" name="모서리가 둥근 직사각형 24"/>
          <p:cNvSpPr/>
          <p:nvPr/>
        </p:nvSpPr>
        <p:spPr>
          <a:xfrm>
            <a:off x="1907772" y="3056224"/>
            <a:ext cx="939124" cy="48002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err="1" smtClean="0">
                <a:solidFill>
                  <a:schemeClr val="tx1"/>
                </a:solidFill>
              </a:rPr>
              <a:t>미적분학</a:t>
            </a:r>
            <a:r>
              <a:rPr lang="ko-KR" altLang="en-US" sz="1000" dirty="0" smtClean="0">
                <a:solidFill>
                  <a:schemeClr val="tx1"/>
                </a:solidFill>
              </a:rPr>
              <a:t> 및 연습 </a:t>
            </a:r>
            <a:r>
              <a:rPr lang="en-US" altLang="ko-KR" sz="1000" dirty="0" smtClean="0">
                <a:solidFill>
                  <a:schemeClr val="tx1"/>
                </a:solidFill>
              </a:rPr>
              <a:t>2 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7" name="모서리가 둥근 직사각형 26"/>
          <p:cNvSpPr/>
          <p:nvPr/>
        </p:nvSpPr>
        <p:spPr>
          <a:xfrm>
            <a:off x="664129" y="4910303"/>
            <a:ext cx="939600" cy="4788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프로그래밍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기초와 실습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</a:p>
        </p:txBody>
      </p:sp>
      <p:cxnSp>
        <p:nvCxnSpPr>
          <p:cNvPr id="28" name="직선 연결선 27"/>
          <p:cNvCxnSpPr/>
          <p:nvPr/>
        </p:nvCxnSpPr>
        <p:spPr>
          <a:xfrm>
            <a:off x="10342929" y="756000"/>
            <a:ext cx="0" cy="5220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순서도: 처리 30"/>
          <p:cNvSpPr/>
          <p:nvPr/>
        </p:nvSpPr>
        <p:spPr>
          <a:xfrm>
            <a:off x="3045271" y="2121595"/>
            <a:ext cx="939124" cy="480029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30" dirty="0" smtClean="0">
                <a:solidFill>
                  <a:schemeClr val="tx1"/>
                </a:solidFill>
              </a:rPr>
              <a:t>전기회로실험</a:t>
            </a:r>
            <a:endParaRPr lang="en-US" altLang="ko-KR" sz="93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930" dirty="0" smtClean="0">
                <a:solidFill>
                  <a:schemeClr val="tx1"/>
                </a:solidFill>
              </a:rPr>
              <a:t>(1)</a:t>
            </a:r>
            <a:endParaRPr lang="ko-KR" altLang="en-US" sz="930" dirty="0">
              <a:solidFill>
                <a:schemeClr val="tx1"/>
              </a:solidFill>
            </a:endParaRPr>
          </a:p>
        </p:txBody>
      </p:sp>
      <p:sp>
        <p:nvSpPr>
          <p:cNvPr id="32" name="순서도: 처리 31"/>
          <p:cNvSpPr/>
          <p:nvPr/>
        </p:nvSpPr>
        <p:spPr>
          <a:xfrm>
            <a:off x="4277910" y="1159200"/>
            <a:ext cx="939124" cy="480029"/>
          </a:xfrm>
          <a:prstGeom prst="flowChart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회로이론 </a:t>
            </a:r>
            <a:r>
              <a:rPr lang="en-US" altLang="ko-KR" sz="1000" dirty="0" smtClean="0">
                <a:solidFill>
                  <a:schemeClr val="tx1"/>
                </a:solidFill>
              </a:rPr>
              <a:t>2</a:t>
            </a:r>
          </a:p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3" name="순서도: 처리 32"/>
          <p:cNvSpPr/>
          <p:nvPr/>
        </p:nvSpPr>
        <p:spPr>
          <a:xfrm>
            <a:off x="3045271" y="1159200"/>
            <a:ext cx="939124" cy="480029"/>
          </a:xfrm>
          <a:prstGeom prst="flowChartProcess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회로이론 </a:t>
            </a:r>
            <a:r>
              <a:rPr lang="en-US" altLang="ko-KR" sz="1000" dirty="0" smtClean="0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6" name="순서도: 처리 35"/>
          <p:cNvSpPr/>
          <p:nvPr/>
        </p:nvSpPr>
        <p:spPr>
          <a:xfrm>
            <a:off x="6728363" y="1159200"/>
            <a:ext cx="939124" cy="480029"/>
          </a:xfrm>
          <a:prstGeom prst="flowChart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전자회로 </a:t>
            </a:r>
            <a:r>
              <a:rPr lang="en-US" altLang="ko-KR" sz="1000" dirty="0" smtClean="0">
                <a:solidFill>
                  <a:schemeClr val="tx1"/>
                </a:solidFill>
              </a:rPr>
              <a:t>2</a:t>
            </a:r>
          </a:p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7" name="순서도: 처리 36"/>
          <p:cNvSpPr/>
          <p:nvPr/>
        </p:nvSpPr>
        <p:spPr>
          <a:xfrm>
            <a:off x="5533200" y="1159200"/>
            <a:ext cx="939124" cy="480029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전자회로</a:t>
            </a:r>
            <a:r>
              <a:rPr lang="en-US" altLang="ko-KR" sz="1000" dirty="0" smtClean="0">
                <a:solidFill>
                  <a:schemeClr val="tx1"/>
                </a:solidFill>
              </a:rPr>
              <a:t> 1</a:t>
            </a:r>
          </a:p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8" name="순서도: 처리 37"/>
          <p:cNvSpPr/>
          <p:nvPr/>
        </p:nvSpPr>
        <p:spPr>
          <a:xfrm>
            <a:off x="5533200" y="3982121"/>
            <a:ext cx="939124" cy="480029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30" dirty="0" smtClean="0">
                <a:solidFill>
                  <a:schemeClr val="tx1"/>
                </a:solidFill>
              </a:rPr>
              <a:t>마이크로 </a:t>
            </a:r>
            <a:endParaRPr lang="en-US" altLang="ko-KR" sz="93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930" dirty="0" smtClean="0">
                <a:solidFill>
                  <a:schemeClr val="tx1"/>
                </a:solidFill>
              </a:rPr>
              <a:t>프로세서 응용</a:t>
            </a:r>
            <a:endParaRPr lang="en-US" altLang="ko-KR" sz="93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930" dirty="0" smtClean="0">
                <a:solidFill>
                  <a:schemeClr val="tx1"/>
                </a:solidFill>
              </a:rPr>
              <a:t>및 실험 </a:t>
            </a:r>
            <a:r>
              <a:rPr lang="en-US" altLang="ko-KR" sz="930" dirty="0" smtClean="0">
                <a:solidFill>
                  <a:schemeClr val="tx1"/>
                </a:solidFill>
              </a:rPr>
              <a:t>(3)</a:t>
            </a:r>
            <a:endParaRPr lang="ko-KR" altLang="en-US" sz="930" dirty="0">
              <a:solidFill>
                <a:schemeClr val="tx1"/>
              </a:solidFill>
            </a:endParaRPr>
          </a:p>
        </p:txBody>
      </p:sp>
      <p:sp>
        <p:nvSpPr>
          <p:cNvPr id="39" name="순서도: 처리 38"/>
          <p:cNvSpPr/>
          <p:nvPr/>
        </p:nvSpPr>
        <p:spPr>
          <a:xfrm>
            <a:off x="6733579" y="5578419"/>
            <a:ext cx="939124" cy="480029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센서공학 </a:t>
            </a:r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40" name="순서도: 처리 39"/>
          <p:cNvSpPr/>
          <p:nvPr/>
        </p:nvSpPr>
        <p:spPr>
          <a:xfrm>
            <a:off x="6728363" y="4910400"/>
            <a:ext cx="939124" cy="480029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제어공학개론 </a:t>
            </a:r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41" name="순서도: 처리 40"/>
          <p:cNvSpPr/>
          <p:nvPr/>
        </p:nvSpPr>
        <p:spPr>
          <a:xfrm>
            <a:off x="5522489" y="3058772"/>
            <a:ext cx="939124" cy="480029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컴퓨터 구조 및 설계 </a:t>
            </a:r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8275384" y="1159200"/>
            <a:ext cx="1644844" cy="5263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err="1">
                <a:solidFill>
                  <a:schemeClr val="tx1"/>
                </a:solidFill>
              </a:rPr>
              <a:t>캡스톤</a:t>
            </a:r>
            <a:r>
              <a:rPr lang="ko-KR" altLang="en-US" sz="1000" dirty="0">
                <a:solidFill>
                  <a:schemeClr val="tx1"/>
                </a:solidFill>
              </a:rPr>
              <a:t> 디자인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</a:t>
            </a:r>
            <a:r>
              <a:rPr lang="en-US" altLang="ko-KR" sz="1000" dirty="0">
                <a:solidFill>
                  <a:schemeClr val="tx1"/>
                </a:solidFill>
              </a:rPr>
              <a:t>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45" name="순서도: 처리 44"/>
          <p:cNvSpPr/>
          <p:nvPr/>
        </p:nvSpPr>
        <p:spPr>
          <a:xfrm>
            <a:off x="9260960" y="3980817"/>
            <a:ext cx="939124" cy="480029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30" dirty="0" err="1" smtClean="0">
                <a:solidFill>
                  <a:schemeClr val="tx1"/>
                </a:solidFill>
              </a:rPr>
              <a:t>임베디드</a:t>
            </a:r>
            <a:r>
              <a:rPr lang="ko-KR" altLang="en-US" sz="930" dirty="0" smtClean="0">
                <a:solidFill>
                  <a:schemeClr val="tx1"/>
                </a:solidFill>
              </a:rPr>
              <a:t> 신호처리 시스템 </a:t>
            </a:r>
            <a:r>
              <a:rPr lang="en-US" altLang="ko-KR" sz="930" dirty="0" smtClean="0">
                <a:solidFill>
                  <a:schemeClr val="tx1"/>
                </a:solidFill>
              </a:rPr>
              <a:t>(3)</a:t>
            </a:r>
            <a:endParaRPr lang="ko-KR" altLang="en-US" sz="930" dirty="0">
              <a:solidFill>
                <a:schemeClr val="tx1"/>
              </a:solidFill>
            </a:endParaRPr>
          </a:p>
        </p:txBody>
      </p:sp>
      <p:sp>
        <p:nvSpPr>
          <p:cNvPr id="46" name="순서도: 처리 45"/>
          <p:cNvSpPr/>
          <p:nvPr/>
        </p:nvSpPr>
        <p:spPr>
          <a:xfrm>
            <a:off x="6724374" y="3061321"/>
            <a:ext cx="939124" cy="480029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err="1" smtClean="0">
                <a:solidFill>
                  <a:schemeClr val="tx1"/>
                </a:solidFill>
              </a:rPr>
              <a:t>SoC</a:t>
            </a:r>
            <a:r>
              <a:rPr lang="en-US" altLang="ko-KR" sz="1000" dirty="0">
                <a:solidFill>
                  <a:schemeClr val="tx1"/>
                </a:solidFill>
              </a:rPr>
              <a:t> </a:t>
            </a:r>
            <a:r>
              <a:rPr lang="ko-KR" altLang="en-US" sz="1000" dirty="0" smtClean="0">
                <a:solidFill>
                  <a:schemeClr val="tx1"/>
                </a:solidFill>
              </a:rPr>
              <a:t>설계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49" name="순서도: 처리 48"/>
          <p:cNvSpPr/>
          <p:nvPr/>
        </p:nvSpPr>
        <p:spPr>
          <a:xfrm>
            <a:off x="10479495" y="3056222"/>
            <a:ext cx="939124" cy="480029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30" dirty="0" err="1" smtClean="0">
                <a:solidFill>
                  <a:schemeClr val="tx1"/>
                </a:solidFill>
              </a:rPr>
              <a:t>무선센서망</a:t>
            </a:r>
            <a:endParaRPr lang="en-US" altLang="ko-KR" sz="93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930" dirty="0" smtClean="0">
                <a:solidFill>
                  <a:schemeClr val="tx1"/>
                </a:solidFill>
              </a:rPr>
              <a:t>(3)</a:t>
            </a:r>
            <a:endParaRPr lang="ko-KR" altLang="en-US" sz="930" dirty="0">
              <a:solidFill>
                <a:schemeClr val="tx1"/>
              </a:solidFill>
            </a:endParaRPr>
          </a:p>
        </p:txBody>
      </p:sp>
      <p:sp>
        <p:nvSpPr>
          <p:cNvPr id="50" name="순서도: 처리 49"/>
          <p:cNvSpPr/>
          <p:nvPr/>
        </p:nvSpPr>
        <p:spPr>
          <a:xfrm>
            <a:off x="10479495" y="3980816"/>
            <a:ext cx="939124" cy="480029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30" dirty="0" smtClean="0">
                <a:solidFill>
                  <a:schemeClr val="tx1"/>
                </a:solidFill>
              </a:rPr>
              <a:t>컴퓨터 제어</a:t>
            </a:r>
            <a:endParaRPr lang="en-US" altLang="ko-KR" sz="93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930" dirty="0" smtClean="0">
                <a:solidFill>
                  <a:schemeClr val="tx1"/>
                </a:solidFill>
              </a:rPr>
              <a:t>시스템 </a:t>
            </a:r>
            <a:r>
              <a:rPr lang="en-US" altLang="ko-KR" sz="930" dirty="0" smtClean="0">
                <a:solidFill>
                  <a:schemeClr val="tx1"/>
                </a:solidFill>
              </a:rPr>
              <a:t>(3)</a:t>
            </a:r>
            <a:endParaRPr lang="ko-KR" altLang="en-US" sz="930" dirty="0">
              <a:solidFill>
                <a:schemeClr val="tx1"/>
              </a:solidFill>
            </a:endParaRPr>
          </a:p>
        </p:txBody>
      </p:sp>
      <p:sp>
        <p:nvSpPr>
          <p:cNvPr id="51" name="순서도: 처리 50"/>
          <p:cNvSpPr/>
          <p:nvPr/>
        </p:nvSpPr>
        <p:spPr>
          <a:xfrm>
            <a:off x="10487234" y="4910400"/>
            <a:ext cx="939124" cy="480029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30" dirty="0" smtClean="0">
                <a:solidFill>
                  <a:schemeClr val="tx1"/>
                </a:solidFill>
              </a:rPr>
              <a:t>디지털</a:t>
            </a:r>
            <a:endParaRPr lang="en-US" altLang="ko-KR" sz="93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930" dirty="0" smtClean="0">
                <a:solidFill>
                  <a:schemeClr val="tx1"/>
                </a:solidFill>
              </a:rPr>
              <a:t>시스템 설계 </a:t>
            </a:r>
            <a:r>
              <a:rPr lang="en-US" altLang="ko-KR" sz="930" dirty="0" smtClean="0">
                <a:solidFill>
                  <a:schemeClr val="tx1"/>
                </a:solidFill>
              </a:rPr>
              <a:t>(3)</a:t>
            </a:r>
            <a:endParaRPr lang="ko-KR" altLang="en-US" sz="930" dirty="0">
              <a:solidFill>
                <a:schemeClr val="tx1"/>
              </a:solidFill>
            </a:endParaRPr>
          </a:p>
        </p:txBody>
      </p:sp>
      <p:cxnSp>
        <p:nvCxnSpPr>
          <p:cNvPr id="72" name="직선 화살표 연결선 71"/>
          <p:cNvCxnSpPr>
            <a:stCxn id="22" idx="3"/>
            <a:endCxn id="23" idx="1"/>
          </p:cNvCxnSpPr>
          <p:nvPr/>
        </p:nvCxnSpPr>
        <p:spPr>
          <a:xfrm>
            <a:off x="1617179" y="2360415"/>
            <a:ext cx="290821" cy="1195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화살표 연결선 72"/>
          <p:cNvCxnSpPr>
            <a:endCxn id="25" idx="1"/>
          </p:cNvCxnSpPr>
          <p:nvPr/>
        </p:nvCxnSpPr>
        <p:spPr>
          <a:xfrm flipV="1">
            <a:off x="1617179" y="3296239"/>
            <a:ext cx="290593" cy="509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화살표 연결선 78"/>
          <p:cNvCxnSpPr/>
          <p:nvPr/>
        </p:nvCxnSpPr>
        <p:spPr>
          <a:xfrm flipV="1">
            <a:off x="3985529" y="1428523"/>
            <a:ext cx="290593" cy="509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직선 화살표 연결선 79"/>
          <p:cNvCxnSpPr>
            <a:stCxn id="32" idx="3"/>
            <a:endCxn id="37" idx="1"/>
          </p:cNvCxnSpPr>
          <p:nvPr/>
        </p:nvCxnSpPr>
        <p:spPr>
          <a:xfrm>
            <a:off x="5217034" y="1399215"/>
            <a:ext cx="316166" cy="0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직선 화살표 연결선 83"/>
          <p:cNvCxnSpPr>
            <a:stCxn id="37" idx="3"/>
          </p:cNvCxnSpPr>
          <p:nvPr/>
        </p:nvCxnSpPr>
        <p:spPr>
          <a:xfrm flipV="1">
            <a:off x="6472324" y="1399164"/>
            <a:ext cx="252050" cy="5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직선 화살표 연결선 101"/>
          <p:cNvCxnSpPr>
            <a:stCxn id="33" idx="2"/>
            <a:endCxn id="31" idx="0"/>
          </p:cNvCxnSpPr>
          <p:nvPr/>
        </p:nvCxnSpPr>
        <p:spPr>
          <a:xfrm>
            <a:off x="3514833" y="1639229"/>
            <a:ext cx="0" cy="482366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TextBox 115"/>
          <p:cNvSpPr txBox="1"/>
          <p:nvPr/>
        </p:nvSpPr>
        <p:spPr>
          <a:xfrm>
            <a:off x="10353012" y="412325"/>
            <a:ext cx="93856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err="1" smtClean="0"/>
              <a:t>학석사공통</a:t>
            </a:r>
            <a:endParaRPr lang="ko-KR" altLang="en-US" sz="1100" dirty="0"/>
          </a:p>
        </p:txBody>
      </p:sp>
      <p:sp>
        <p:nvSpPr>
          <p:cNvPr id="77" name="순서도: 처리 76"/>
          <p:cNvSpPr/>
          <p:nvPr/>
        </p:nvSpPr>
        <p:spPr>
          <a:xfrm>
            <a:off x="3045271" y="3977420"/>
            <a:ext cx="939124" cy="480029"/>
          </a:xfrm>
          <a:prstGeom prst="flowChartProcess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30" dirty="0" smtClean="0">
                <a:solidFill>
                  <a:schemeClr val="tx1"/>
                </a:solidFill>
              </a:rPr>
              <a:t>디지털 공학</a:t>
            </a:r>
            <a:endParaRPr lang="en-US" altLang="ko-KR" sz="93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930" dirty="0" smtClean="0">
                <a:solidFill>
                  <a:schemeClr val="tx1"/>
                </a:solidFill>
              </a:rPr>
              <a:t>(3)</a:t>
            </a:r>
            <a:endParaRPr lang="ko-KR" altLang="en-US" sz="930" dirty="0">
              <a:solidFill>
                <a:schemeClr val="tx1"/>
              </a:solidFill>
            </a:endParaRPr>
          </a:p>
        </p:txBody>
      </p:sp>
      <p:sp>
        <p:nvSpPr>
          <p:cNvPr id="81" name="순서도: 처리 80"/>
          <p:cNvSpPr/>
          <p:nvPr/>
        </p:nvSpPr>
        <p:spPr>
          <a:xfrm>
            <a:off x="4273436" y="3985040"/>
            <a:ext cx="939124" cy="480029"/>
          </a:xfrm>
          <a:prstGeom prst="flowChart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30" dirty="0" smtClean="0">
                <a:solidFill>
                  <a:schemeClr val="tx1"/>
                </a:solidFill>
              </a:rPr>
              <a:t>논리회로설계 </a:t>
            </a:r>
            <a:r>
              <a:rPr lang="en-US" altLang="ko-KR" sz="930" dirty="0" smtClean="0">
                <a:solidFill>
                  <a:schemeClr val="tx1"/>
                </a:solidFill>
              </a:rPr>
              <a:t>(3)</a:t>
            </a:r>
            <a:endParaRPr lang="ko-KR" altLang="en-US" sz="930" dirty="0">
              <a:solidFill>
                <a:schemeClr val="tx1"/>
              </a:solidFill>
            </a:endParaRPr>
          </a:p>
        </p:txBody>
      </p:sp>
      <p:sp>
        <p:nvSpPr>
          <p:cNvPr id="82" name="순서도: 처리 81"/>
          <p:cNvSpPr/>
          <p:nvPr/>
        </p:nvSpPr>
        <p:spPr>
          <a:xfrm>
            <a:off x="4273436" y="2118521"/>
            <a:ext cx="939124" cy="480029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30" dirty="0" smtClean="0">
                <a:solidFill>
                  <a:schemeClr val="tx1"/>
                </a:solidFill>
              </a:rPr>
              <a:t>디지털실험</a:t>
            </a:r>
            <a:endParaRPr lang="en-US" altLang="ko-KR" sz="93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930" dirty="0" smtClean="0">
                <a:solidFill>
                  <a:schemeClr val="tx1"/>
                </a:solidFill>
              </a:rPr>
              <a:t>(1)</a:t>
            </a:r>
            <a:endParaRPr lang="ko-KR" altLang="en-US" sz="930" dirty="0">
              <a:solidFill>
                <a:schemeClr val="tx1"/>
              </a:solidFill>
            </a:endParaRPr>
          </a:p>
        </p:txBody>
      </p:sp>
      <p:sp>
        <p:nvSpPr>
          <p:cNvPr id="83" name="순서도: 처리 82"/>
          <p:cNvSpPr/>
          <p:nvPr/>
        </p:nvSpPr>
        <p:spPr>
          <a:xfrm>
            <a:off x="7983937" y="4910400"/>
            <a:ext cx="939124" cy="480029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현대제어공학</a:t>
            </a:r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</a:p>
        </p:txBody>
      </p:sp>
      <p:sp>
        <p:nvSpPr>
          <p:cNvPr id="86" name="순서도: 처리 85"/>
          <p:cNvSpPr/>
          <p:nvPr/>
        </p:nvSpPr>
        <p:spPr>
          <a:xfrm>
            <a:off x="7983937" y="5577358"/>
            <a:ext cx="939124" cy="480029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로봇공학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cxnSp>
        <p:nvCxnSpPr>
          <p:cNvPr id="94" name="직선 화살표 연결선 93"/>
          <p:cNvCxnSpPr>
            <a:stCxn id="40" idx="3"/>
            <a:endCxn id="83" idx="1"/>
          </p:cNvCxnSpPr>
          <p:nvPr/>
        </p:nvCxnSpPr>
        <p:spPr>
          <a:xfrm>
            <a:off x="7667487" y="5150415"/>
            <a:ext cx="316450" cy="0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꺾인 연결선 102"/>
          <p:cNvCxnSpPr>
            <a:endCxn id="86" idx="1"/>
          </p:cNvCxnSpPr>
          <p:nvPr/>
        </p:nvCxnSpPr>
        <p:spPr>
          <a:xfrm rot="16200000" flipH="1">
            <a:off x="7533509" y="5366945"/>
            <a:ext cx="667670" cy="233186"/>
          </a:xfrm>
          <a:prstGeom prst="bentConnector2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꺾인 연결선 117"/>
          <p:cNvCxnSpPr>
            <a:endCxn id="45" idx="1"/>
          </p:cNvCxnSpPr>
          <p:nvPr/>
        </p:nvCxnSpPr>
        <p:spPr>
          <a:xfrm>
            <a:off x="6459758" y="3301336"/>
            <a:ext cx="2801202" cy="919496"/>
          </a:xfrm>
          <a:prstGeom prst="bentConnector3">
            <a:avLst>
              <a:gd name="adj1" fmla="val 4096"/>
            </a:avLst>
          </a:prstGeom>
          <a:ln w="12700">
            <a:solidFill>
              <a:schemeClr val="tx1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직선 화살표 연결선 120"/>
          <p:cNvCxnSpPr>
            <a:stCxn id="77" idx="3"/>
            <a:endCxn id="81" idx="1"/>
          </p:cNvCxnSpPr>
          <p:nvPr/>
        </p:nvCxnSpPr>
        <p:spPr>
          <a:xfrm>
            <a:off x="3984395" y="4217435"/>
            <a:ext cx="289041" cy="762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직선 화살표 연결선 123"/>
          <p:cNvCxnSpPr>
            <a:stCxn id="81" idx="3"/>
            <a:endCxn id="38" idx="1"/>
          </p:cNvCxnSpPr>
          <p:nvPr/>
        </p:nvCxnSpPr>
        <p:spPr>
          <a:xfrm flipV="1">
            <a:off x="5212560" y="4222136"/>
            <a:ext cx="320640" cy="2919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꺾인 연결선 133"/>
          <p:cNvCxnSpPr>
            <a:stCxn id="82" idx="2"/>
            <a:endCxn id="77" idx="0"/>
          </p:cNvCxnSpPr>
          <p:nvPr/>
        </p:nvCxnSpPr>
        <p:spPr>
          <a:xfrm rot="5400000">
            <a:off x="3439481" y="2673903"/>
            <a:ext cx="1378870" cy="1228165"/>
          </a:xfrm>
          <a:prstGeom prst="bentConnector3">
            <a:avLst/>
          </a:prstGeom>
          <a:ln w="12700"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꺾인 연결선 134"/>
          <p:cNvCxnSpPr/>
          <p:nvPr/>
        </p:nvCxnSpPr>
        <p:spPr>
          <a:xfrm flipV="1">
            <a:off x="2851887" y="1399215"/>
            <a:ext cx="198147" cy="962395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꺾인 연결선 137"/>
          <p:cNvCxnSpPr>
            <a:stCxn id="25" idx="3"/>
          </p:cNvCxnSpPr>
          <p:nvPr/>
        </p:nvCxnSpPr>
        <p:spPr>
          <a:xfrm flipV="1">
            <a:off x="2846895" y="2360415"/>
            <a:ext cx="104400" cy="935824"/>
          </a:xfrm>
          <a:prstGeom prst="bentConnector2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순서도: 처리 86"/>
          <p:cNvSpPr/>
          <p:nvPr/>
        </p:nvSpPr>
        <p:spPr>
          <a:xfrm>
            <a:off x="3045600" y="4910400"/>
            <a:ext cx="939124" cy="480029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C</a:t>
            </a:r>
            <a:r>
              <a:rPr lang="ko-KR" altLang="en-US" sz="1000" dirty="0" smtClean="0">
                <a:solidFill>
                  <a:schemeClr val="tx1"/>
                </a:solidFill>
              </a:rPr>
              <a:t>언어 및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자료구조 </a:t>
            </a:r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cxnSp>
        <p:nvCxnSpPr>
          <p:cNvPr id="67" name="꺾인 연결선 66"/>
          <p:cNvCxnSpPr/>
          <p:nvPr/>
        </p:nvCxnSpPr>
        <p:spPr>
          <a:xfrm flipV="1">
            <a:off x="3990522" y="4754974"/>
            <a:ext cx="1973415" cy="395441"/>
          </a:xfrm>
          <a:prstGeom prst="bentConnector3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화살표 연결선 68"/>
          <p:cNvCxnSpPr/>
          <p:nvPr/>
        </p:nvCxnSpPr>
        <p:spPr>
          <a:xfrm flipV="1">
            <a:off x="5965331" y="4465069"/>
            <a:ext cx="282" cy="296663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직선 화살표 연결선 110"/>
          <p:cNvCxnSpPr>
            <a:stCxn id="27" idx="3"/>
            <a:endCxn id="87" idx="1"/>
          </p:cNvCxnSpPr>
          <p:nvPr/>
        </p:nvCxnSpPr>
        <p:spPr>
          <a:xfrm>
            <a:off x="1603729" y="5149703"/>
            <a:ext cx="1441871" cy="712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5" name="그룹 94"/>
          <p:cNvGrpSpPr/>
          <p:nvPr/>
        </p:nvGrpSpPr>
        <p:grpSpPr>
          <a:xfrm>
            <a:off x="1256246" y="6411600"/>
            <a:ext cx="6411241" cy="371475"/>
            <a:chOff x="2444435" y="6411600"/>
            <a:chExt cx="6411241" cy="371475"/>
          </a:xfrm>
        </p:grpSpPr>
        <p:sp>
          <p:nvSpPr>
            <p:cNvPr id="96" name="직사각형 95"/>
            <p:cNvSpPr/>
            <p:nvPr/>
          </p:nvSpPr>
          <p:spPr>
            <a:xfrm>
              <a:off x="2444435" y="6411600"/>
              <a:ext cx="6411241" cy="37147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7" name="직사각형 96"/>
            <p:cNvSpPr/>
            <p:nvPr/>
          </p:nvSpPr>
          <p:spPr>
            <a:xfrm>
              <a:off x="3656067" y="6530022"/>
              <a:ext cx="360000" cy="159886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 b="1" dirty="0">
                <a:solidFill>
                  <a:schemeClr val="tx1"/>
                </a:solidFill>
              </a:endParaRP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4010475" y="6516000"/>
              <a:ext cx="527901" cy="223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50" b="1" dirty="0" smtClean="0"/>
                <a:t>선택</a:t>
              </a:r>
              <a:endParaRPr lang="en-US" altLang="ko-KR" sz="850" b="1" dirty="0" smtClean="0"/>
            </a:p>
          </p:txBody>
        </p:sp>
        <p:sp>
          <p:nvSpPr>
            <p:cNvPr id="99" name="순서도: 수행의 시작/종료 98"/>
            <p:cNvSpPr/>
            <p:nvPr/>
          </p:nvSpPr>
          <p:spPr>
            <a:xfrm>
              <a:off x="4611939" y="6530548"/>
              <a:ext cx="360000" cy="159886"/>
            </a:xfrm>
            <a:prstGeom prst="flowChartTerminator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 b="1" dirty="0">
                <a:solidFill>
                  <a:schemeClr val="tx1"/>
                </a:solidFill>
              </a:endParaRP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5024613" y="6516000"/>
              <a:ext cx="527901" cy="223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850" b="1" dirty="0" smtClean="0"/>
                <a:t>MSC</a:t>
              </a:r>
              <a:endParaRPr lang="ko-KR" altLang="en-US" sz="850" b="1" dirty="0"/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7066629" y="6516000"/>
              <a:ext cx="661348" cy="223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50" b="1" dirty="0" smtClean="0"/>
                <a:t>선수관계</a:t>
              </a:r>
              <a:endParaRPr lang="ko-KR" altLang="en-US" sz="850" b="1" dirty="0"/>
            </a:p>
          </p:txBody>
        </p:sp>
        <p:cxnSp>
          <p:nvCxnSpPr>
            <p:cNvPr id="104" name="직선 화살표 연결선 103"/>
            <p:cNvCxnSpPr/>
            <p:nvPr/>
          </p:nvCxnSpPr>
          <p:spPr>
            <a:xfrm>
              <a:off x="6748766" y="6616725"/>
              <a:ext cx="265449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직선 화살표 연결선 104"/>
            <p:cNvCxnSpPr/>
            <p:nvPr/>
          </p:nvCxnSpPr>
          <p:spPr>
            <a:xfrm>
              <a:off x="5585187" y="6616726"/>
              <a:ext cx="310829" cy="0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dash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직선 화살표 연결선 106"/>
            <p:cNvCxnSpPr/>
            <p:nvPr/>
          </p:nvCxnSpPr>
          <p:spPr>
            <a:xfrm>
              <a:off x="7828320" y="6616726"/>
              <a:ext cx="237861" cy="0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TextBox 107"/>
            <p:cNvSpPr txBox="1"/>
            <p:nvPr/>
          </p:nvSpPr>
          <p:spPr>
            <a:xfrm>
              <a:off x="5958844" y="6516000"/>
              <a:ext cx="652543" cy="223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50" b="1" dirty="0" smtClean="0"/>
                <a:t>보완관계</a:t>
              </a:r>
              <a:endParaRPr lang="ko-KR" altLang="en-US" sz="850" b="1" dirty="0"/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8122971" y="6516000"/>
              <a:ext cx="661348" cy="223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50" b="1" dirty="0" smtClean="0"/>
                <a:t>권장관계</a:t>
              </a:r>
              <a:endParaRPr lang="ko-KR" altLang="en-US" sz="850" b="1" dirty="0"/>
            </a:p>
          </p:txBody>
        </p:sp>
        <p:sp>
          <p:nvSpPr>
            <p:cNvPr id="123" name="직사각형 122"/>
            <p:cNvSpPr/>
            <p:nvPr/>
          </p:nvSpPr>
          <p:spPr>
            <a:xfrm>
              <a:off x="2715682" y="6531321"/>
              <a:ext cx="351749" cy="15988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 b="1" dirty="0">
                <a:solidFill>
                  <a:schemeClr val="tx1"/>
                </a:solidFill>
              </a:endParaRP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3070089" y="6516000"/>
              <a:ext cx="527901" cy="223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50" b="1" dirty="0" smtClean="0"/>
                <a:t>필수</a:t>
              </a:r>
              <a:endParaRPr lang="ko-KR" altLang="en-US" sz="850" b="1" dirty="0"/>
            </a:p>
          </p:txBody>
        </p:sp>
      </p:grpSp>
      <p:grpSp>
        <p:nvGrpSpPr>
          <p:cNvPr id="126" name="그룹 125"/>
          <p:cNvGrpSpPr/>
          <p:nvPr/>
        </p:nvGrpSpPr>
        <p:grpSpPr>
          <a:xfrm>
            <a:off x="8497062" y="6336544"/>
            <a:ext cx="2638700" cy="480029"/>
            <a:chOff x="8497062" y="6336544"/>
            <a:chExt cx="2638700" cy="480029"/>
          </a:xfrm>
        </p:grpSpPr>
        <p:sp>
          <p:nvSpPr>
            <p:cNvPr id="127" name="순서도: 처리 126"/>
            <p:cNvSpPr/>
            <p:nvPr/>
          </p:nvSpPr>
          <p:spPr>
            <a:xfrm>
              <a:off x="8497062" y="6336544"/>
              <a:ext cx="939124" cy="480029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>
                  <a:solidFill>
                    <a:schemeClr val="tx1"/>
                  </a:solidFill>
                </a:rPr>
                <a:t># </a:t>
              </a:r>
              <a:r>
                <a:rPr lang="ko-KR" altLang="en-US" sz="1000" dirty="0" smtClean="0">
                  <a:solidFill>
                    <a:schemeClr val="tx1"/>
                  </a:solidFill>
                </a:rPr>
                <a:t>과목명</a:t>
              </a:r>
              <a:endParaRPr lang="en-US" altLang="ko-KR" sz="1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altLang="ko-KR" sz="1000" dirty="0" smtClean="0">
                  <a:solidFill>
                    <a:schemeClr val="tx1"/>
                  </a:solidFill>
                </a:rPr>
                <a:t>(</a:t>
              </a:r>
              <a:r>
                <a:rPr lang="ko-KR" altLang="en-US" sz="1000" dirty="0" smtClean="0">
                  <a:solidFill>
                    <a:schemeClr val="tx1"/>
                  </a:solidFill>
                </a:rPr>
                <a:t>학점</a:t>
              </a:r>
              <a:r>
                <a:rPr lang="en-US" altLang="ko-KR" sz="1000" dirty="0" smtClean="0">
                  <a:solidFill>
                    <a:schemeClr val="tx1"/>
                  </a:solidFill>
                </a:rPr>
                <a:t>)</a:t>
              </a:r>
              <a:endParaRPr lang="ko-KR" altLang="en-US" sz="1000" dirty="0">
                <a:solidFill>
                  <a:schemeClr val="tx1"/>
                </a:solidFill>
              </a:endParaRPr>
            </a:p>
          </p:txBody>
        </p:sp>
        <p:grpSp>
          <p:nvGrpSpPr>
            <p:cNvPr id="128" name="그룹 127"/>
            <p:cNvGrpSpPr/>
            <p:nvPr/>
          </p:nvGrpSpPr>
          <p:grpSpPr>
            <a:xfrm>
              <a:off x="9537700" y="6336544"/>
              <a:ext cx="1598062" cy="480029"/>
              <a:chOff x="9537700" y="6336544"/>
              <a:chExt cx="1598062" cy="480029"/>
            </a:xfrm>
          </p:grpSpPr>
          <p:sp>
            <p:nvSpPr>
              <p:cNvPr id="129" name="순서도: 처리 128"/>
              <p:cNvSpPr/>
              <p:nvPr/>
            </p:nvSpPr>
            <p:spPr>
              <a:xfrm>
                <a:off x="9537700" y="6336544"/>
                <a:ext cx="1598062" cy="480029"/>
              </a:xfrm>
              <a:prstGeom prst="flowChartProcess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0" name="직사각형 129"/>
              <p:cNvSpPr/>
              <p:nvPr/>
            </p:nvSpPr>
            <p:spPr>
              <a:xfrm>
                <a:off x="9648996" y="6386517"/>
                <a:ext cx="165600" cy="167030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1" name="직사각형 130"/>
              <p:cNvSpPr/>
              <p:nvPr/>
            </p:nvSpPr>
            <p:spPr>
              <a:xfrm>
                <a:off x="10353012" y="6390089"/>
                <a:ext cx="165600" cy="159886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2" name="직사각형 131"/>
              <p:cNvSpPr/>
              <p:nvPr/>
            </p:nvSpPr>
            <p:spPr>
              <a:xfrm>
                <a:off x="9648996" y="6609965"/>
                <a:ext cx="165600" cy="159886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3" name="직사각형 132"/>
              <p:cNvSpPr/>
              <p:nvPr/>
            </p:nvSpPr>
            <p:spPr>
              <a:xfrm>
                <a:off x="10353012" y="6605818"/>
                <a:ext cx="165600" cy="159886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6" name="TextBox 135"/>
              <p:cNvSpPr txBox="1"/>
              <p:nvPr/>
            </p:nvSpPr>
            <p:spPr>
              <a:xfrm>
                <a:off x="9793699" y="6363756"/>
                <a:ext cx="454320" cy="2231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850" b="1" dirty="0" smtClean="0"/>
                  <a:t>필수</a:t>
                </a:r>
                <a:endParaRPr lang="ko-KR" altLang="en-US" sz="850" b="1" dirty="0"/>
              </a:p>
            </p:txBody>
          </p:sp>
          <p:sp>
            <p:nvSpPr>
              <p:cNvPr id="137" name="TextBox 136"/>
              <p:cNvSpPr txBox="1"/>
              <p:nvPr/>
            </p:nvSpPr>
            <p:spPr>
              <a:xfrm>
                <a:off x="9793699" y="6574192"/>
                <a:ext cx="636176" cy="2231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850" b="1" smtClean="0"/>
                  <a:t>선수필요</a:t>
                </a:r>
                <a:endParaRPr lang="ko-KR" altLang="en-US" sz="850" b="1" dirty="0"/>
              </a:p>
            </p:txBody>
          </p:sp>
          <p:sp>
            <p:nvSpPr>
              <p:cNvPr id="139" name="TextBox 138"/>
              <p:cNvSpPr txBox="1"/>
              <p:nvPr/>
            </p:nvSpPr>
            <p:spPr>
              <a:xfrm>
                <a:off x="10518612" y="6365730"/>
                <a:ext cx="454320" cy="2231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850" b="1" dirty="0" smtClean="0"/>
                  <a:t>MSC</a:t>
                </a:r>
                <a:endParaRPr lang="ko-KR" altLang="en-US" sz="850" b="1" dirty="0"/>
              </a:p>
            </p:txBody>
          </p:sp>
          <p:sp>
            <p:nvSpPr>
              <p:cNvPr id="140" name="TextBox 139"/>
              <p:cNvSpPr txBox="1"/>
              <p:nvPr/>
            </p:nvSpPr>
            <p:spPr>
              <a:xfrm>
                <a:off x="10518612" y="6570550"/>
                <a:ext cx="582776" cy="2231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850" b="1" dirty="0" smtClean="0"/>
                  <a:t>선택</a:t>
                </a:r>
                <a:endParaRPr lang="ko-KR" altLang="en-US" sz="850" b="1" dirty="0"/>
              </a:p>
            </p:txBody>
          </p:sp>
        </p:grpSp>
      </p:grpSp>
      <p:cxnSp>
        <p:nvCxnSpPr>
          <p:cNvPr id="112" name="직선 화살표 연결선 111"/>
          <p:cNvCxnSpPr>
            <a:endCxn id="46" idx="1"/>
          </p:cNvCxnSpPr>
          <p:nvPr/>
        </p:nvCxnSpPr>
        <p:spPr>
          <a:xfrm flipV="1">
            <a:off x="6598349" y="3301336"/>
            <a:ext cx="126025" cy="6607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연결선 51"/>
          <p:cNvCxnSpPr>
            <a:endCxn id="38" idx="3"/>
          </p:cNvCxnSpPr>
          <p:nvPr/>
        </p:nvCxnSpPr>
        <p:spPr>
          <a:xfrm flipH="1" flipV="1">
            <a:off x="6472324" y="4222136"/>
            <a:ext cx="126025" cy="2919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꺾인 연결선 113"/>
          <p:cNvCxnSpPr/>
          <p:nvPr/>
        </p:nvCxnSpPr>
        <p:spPr>
          <a:xfrm rot="5400000" flipH="1" flipV="1">
            <a:off x="4952479" y="3640109"/>
            <a:ext cx="928257" cy="233186"/>
          </a:xfrm>
          <a:prstGeom prst="bentConnector3">
            <a:avLst>
              <a:gd name="adj1" fmla="val 100280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연결선 59"/>
          <p:cNvCxnSpPr>
            <a:endCxn id="39" idx="3"/>
          </p:cNvCxnSpPr>
          <p:nvPr/>
        </p:nvCxnSpPr>
        <p:spPr>
          <a:xfrm flipH="1">
            <a:off x="7672703" y="5818432"/>
            <a:ext cx="78048" cy="2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2399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2741" y="0"/>
            <a:ext cx="11585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pc="600" dirty="0" smtClean="0"/>
              <a:t>전자전기공학부 교과과정 이수체계도</a:t>
            </a:r>
            <a:endParaRPr lang="ko-KR" altLang="en-US" spc="600" dirty="0"/>
          </a:p>
        </p:txBody>
      </p:sp>
      <p:cxnSp>
        <p:nvCxnSpPr>
          <p:cNvPr id="3" name="직선 연결선 2"/>
          <p:cNvCxnSpPr/>
          <p:nvPr/>
        </p:nvCxnSpPr>
        <p:spPr>
          <a:xfrm>
            <a:off x="534295" y="359906"/>
            <a:ext cx="11096775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직선 연결선 3"/>
          <p:cNvCxnSpPr/>
          <p:nvPr/>
        </p:nvCxnSpPr>
        <p:spPr>
          <a:xfrm>
            <a:off x="534295" y="641024"/>
            <a:ext cx="11096775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직선 연결선 4"/>
          <p:cNvCxnSpPr/>
          <p:nvPr/>
        </p:nvCxnSpPr>
        <p:spPr>
          <a:xfrm>
            <a:off x="5340826" y="756000"/>
            <a:ext cx="0" cy="5220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/>
          <p:cNvCxnSpPr/>
          <p:nvPr/>
        </p:nvCxnSpPr>
        <p:spPr>
          <a:xfrm>
            <a:off x="2940819" y="756000"/>
            <a:ext cx="0" cy="5220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7828320" y="765525"/>
            <a:ext cx="0" cy="5220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88807" y="435408"/>
            <a:ext cx="235120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/>
              <a:t>1</a:t>
            </a:r>
            <a:r>
              <a:rPr lang="ko-KR" altLang="en-US" sz="800" dirty="0" smtClean="0"/>
              <a:t>학기                            </a:t>
            </a:r>
            <a:r>
              <a:rPr lang="en-US" altLang="ko-KR" sz="800" dirty="0" smtClean="0"/>
              <a:t>2</a:t>
            </a:r>
            <a:r>
              <a:rPr lang="ko-KR" altLang="en-US" sz="800" dirty="0" smtClean="0"/>
              <a:t>학기  </a:t>
            </a:r>
            <a:endParaRPr lang="ko-KR" altLang="en-US" sz="800" dirty="0"/>
          </a:p>
        </p:txBody>
      </p:sp>
      <p:sp>
        <p:nvSpPr>
          <p:cNvPr id="9" name="TextBox 8"/>
          <p:cNvSpPr txBox="1"/>
          <p:nvPr/>
        </p:nvSpPr>
        <p:spPr>
          <a:xfrm>
            <a:off x="3242392" y="440408"/>
            <a:ext cx="19337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/>
              <a:t>1</a:t>
            </a:r>
            <a:r>
              <a:rPr lang="ko-KR" altLang="en-US" sz="800" dirty="0" smtClean="0"/>
              <a:t>학기                           </a:t>
            </a:r>
            <a:r>
              <a:rPr lang="en-US" altLang="ko-KR" sz="800" dirty="0" smtClean="0"/>
              <a:t>2</a:t>
            </a:r>
            <a:r>
              <a:rPr lang="ko-KR" altLang="en-US" sz="800" dirty="0" smtClean="0"/>
              <a:t>학기</a:t>
            </a:r>
            <a:endParaRPr lang="ko-KR" altLang="en-US" sz="800" dirty="0"/>
          </a:p>
        </p:txBody>
      </p:sp>
      <p:sp>
        <p:nvSpPr>
          <p:cNvPr id="10" name="TextBox 9"/>
          <p:cNvSpPr txBox="1"/>
          <p:nvPr/>
        </p:nvSpPr>
        <p:spPr>
          <a:xfrm>
            <a:off x="5673941" y="440408"/>
            <a:ext cx="186650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/>
              <a:t>1</a:t>
            </a:r>
            <a:r>
              <a:rPr lang="ko-KR" altLang="en-US" sz="800" dirty="0" smtClean="0"/>
              <a:t>학기                            </a:t>
            </a:r>
            <a:r>
              <a:rPr lang="en-US" altLang="ko-KR" sz="800" dirty="0" smtClean="0"/>
              <a:t>2</a:t>
            </a:r>
            <a:r>
              <a:rPr lang="ko-KR" altLang="en-US" sz="800" dirty="0" smtClean="0"/>
              <a:t>학기</a:t>
            </a:r>
            <a:endParaRPr lang="ko-KR" altLang="en-US" sz="800" dirty="0"/>
          </a:p>
        </p:txBody>
      </p:sp>
      <p:sp>
        <p:nvSpPr>
          <p:cNvPr id="11" name="TextBox 10"/>
          <p:cNvSpPr txBox="1"/>
          <p:nvPr/>
        </p:nvSpPr>
        <p:spPr>
          <a:xfrm>
            <a:off x="8123998" y="437213"/>
            <a:ext cx="186650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/>
              <a:t>1</a:t>
            </a:r>
            <a:r>
              <a:rPr lang="ko-KR" altLang="en-US" sz="800" dirty="0" smtClean="0"/>
              <a:t>학기                             </a:t>
            </a:r>
            <a:r>
              <a:rPr lang="en-US" altLang="ko-KR" sz="800" dirty="0" smtClean="0"/>
              <a:t>2</a:t>
            </a:r>
            <a:r>
              <a:rPr lang="ko-KR" altLang="en-US" sz="800" dirty="0" smtClean="0"/>
              <a:t>학기</a:t>
            </a:r>
            <a:endParaRPr lang="ko-KR" altLang="en-US" sz="800" dirty="0"/>
          </a:p>
        </p:txBody>
      </p:sp>
      <p:sp>
        <p:nvSpPr>
          <p:cNvPr id="12" name="TextBox 11"/>
          <p:cNvSpPr txBox="1"/>
          <p:nvPr/>
        </p:nvSpPr>
        <p:spPr>
          <a:xfrm>
            <a:off x="1558060" y="346376"/>
            <a:ext cx="6127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/>
              <a:t>1</a:t>
            </a:r>
            <a:r>
              <a:rPr lang="ko-KR" altLang="en-US" sz="1100" dirty="0" smtClean="0"/>
              <a:t>학년</a:t>
            </a:r>
            <a:endParaRPr lang="ko-KR" altLang="en-US" sz="1100" dirty="0"/>
          </a:p>
        </p:txBody>
      </p:sp>
      <p:sp>
        <p:nvSpPr>
          <p:cNvPr id="13" name="TextBox 12"/>
          <p:cNvSpPr txBox="1"/>
          <p:nvPr/>
        </p:nvSpPr>
        <p:spPr>
          <a:xfrm>
            <a:off x="3984395" y="347691"/>
            <a:ext cx="6127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/>
              <a:t>2</a:t>
            </a:r>
            <a:r>
              <a:rPr lang="ko-KR" altLang="en-US" sz="1100" dirty="0" smtClean="0"/>
              <a:t>학년</a:t>
            </a:r>
            <a:endParaRPr lang="ko-KR" altLang="en-US" sz="1100" dirty="0"/>
          </a:p>
        </p:txBody>
      </p:sp>
      <p:sp>
        <p:nvSpPr>
          <p:cNvPr id="14" name="TextBox 13"/>
          <p:cNvSpPr txBox="1"/>
          <p:nvPr/>
        </p:nvSpPr>
        <p:spPr>
          <a:xfrm>
            <a:off x="6319873" y="334366"/>
            <a:ext cx="6127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/>
              <a:t>3</a:t>
            </a:r>
            <a:r>
              <a:rPr lang="ko-KR" altLang="en-US" sz="1100" dirty="0" smtClean="0"/>
              <a:t>학년</a:t>
            </a:r>
            <a:endParaRPr lang="ko-KR" altLang="en-US" sz="1100" dirty="0"/>
          </a:p>
        </p:txBody>
      </p:sp>
      <p:cxnSp>
        <p:nvCxnSpPr>
          <p:cNvPr id="15" name="직선 연결선 14"/>
          <p:cNvCxnSpPr/>
          <p:nvPr/>
        </p:nvCxnSpPr>
        <p:spPr>
          <a:xfrm flipV="1">
            <a:off x="141402" y="6289200"/>
            <a:ext cx="11776878" cy="2763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41402" y="705600"/>
            <a:ext cx="461665" cy="5518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eaVert" wrap="square" rtlCol="0">
            <a:spAutoFit/>
          </a:bodyPr>
          <a:lstStyle/>
          <a:p>
            <a:pPr algn="ctr"/>
            <a:r>
              <a:rPr lang="ko-KR" altLang="en-US" spc="600" dirty="0" smtClean="0"/>
              <a:t>소프트웨어 및 신호 트랙</a:t>
            </a:r>
            <a:endParaRPr lang="ko-KR" altLang="en-US" spc="600" dirty="0"/>
          </a:p>
        </p:txBody>
      </p:sp>
      <p:sp>
        <p:nvSpPr>
          <p:cNvPr id="20" name="TextBox 19"/>
          <p:cNvSpPr txBox="1"/>
          <p:nvPr/>
        </p:nvSpPr>
        <p:spPr>
          <a:xfrm>
            <a:off x="8774862" y="331790"/>
            <a:ext cx="6127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/>
              <a:t>4</a:t>
            </a:r>
            <a:r>
              <a:rPr lang="ko-KR" altLang="en-US" sz="1100" dirty="0" smtClean="0"/>
              <a:t>학년</a:t>
            </a:r>
            <a:endParaRPr lang="ko-KR" altLang="en-US" sz="1100" dirty="0"/>
          </a:p>
        </p:txBody>
      </p:sp>
      <p:sp>
        <p:nvSpPr>
          <p:cNvPr id="21" name="직사각형 20"/>
          <p:cNvSpPr/>
          <p:nvPr/>
        </p:nvSpPr>
        <p:spPr>
          <a:xfrm>
            <a:off x="961535" y="1159200"/>
            <a:ext cx="1644844" cy="478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solidFill>
                  <a:schemeClr val="tx1"/>
                </a:solidFill>
              </a:rPr>
              <a:t>어드벤처 디자인 </a:t>
            </a:r>
            <a:r>
              <a:rPr lang="en-US" altLang="ko-KR" sz="1000" dirty="0">
                <a:solidFill>
                  <a:schemeClr val="tx1"/>
                </a:solidFill>
              </a:rPr>
              <a:t>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2" name="모서리가 둥근 직사각형 21"/>
          <p:cNvSpPr/>
          <p:nvPr/>
        </p:nvSpPr>
        <p:spPr>
          <a:xfrm>
            <a:off x="678055" y="2120400"/>
            <a:ext cx="939124" cy="48002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일반물리학 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및 실험</a:t>
            </a:r>
            <a:r>
              <a:rPr lang="en-US" altLang="ko-KR" sz="1000" dirty="0">
                <a:solidFill>
                  <a:schemeClr val="tx1"/>
                </a:solidFill>
              </a:rPr>
              <a:t> </a:t>
            </a:r>
            <a:r>
              <a:rPr lang="en-US" altLang="ko-KR" sz="1000" dirty="0" smtClean="0">
                <a:solidFill>
                  <a:schemeClr val="tx1"/>
                </a:solidFill>
              </a:rPr>
              <a:t>1 (4)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3" name="모서리가 둥근 직사각형 22"/>
          <p:cNvSpPr/>
          <p:nvPr/>
        </p:nvSpPr>
        <p:spPr>
          <a:xfrm>
            <a:off x="1908000" y="2121595"/>
            <a:ext cx="939124" cy="48002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일반물리학 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및 실험</a:t>
            </a:r>
            <a:r>
              <a:rPr lang="en-US" altLang="ko-KR" sz="1000" dirty="0">
                <a:solidFill>
                  <a:schemeClr val="tx1"/>
                </a:solidFill>
              </a:rPr>
              <a:t> </a:t>
            </a:r>
            <a:r>
              <a:rPr lang="en-US" altLang="ko-KR" sz="1000" dirty="0" smtClean="0">
                <a:solidFill>
                  <a:schemeClr val="tx1"/>
                </a:solidFill>
              </a:rPr>
              <a:t>2 </a:t>
            </a:r>
            <a:r>
              <a:rPr lang="en-US" altLang="ko-KR" sz="1000" dirty="0">
                <a:solidFill>
                  <a:schemeClr val="tx1"/>
                </a:solidFill>
              </a:rPr>
              <a:t>(</a:t>
            </a:r>
            <a:r>
              <a:rPr lang="en-US" altLang="ko-KR" sz="1000" dirty="0" smtClean="0">
                <a:solidFill>
                  <a:schemeClr val="tx1"/>
                </a:solidFill>
              </a:rPr>
              <a:t>4)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4" name="모서리가 둥근 직사각형 23"/>
          <p:cNvSpPr/>
          <p:nvPr/>
        </p:nvSpPr>
        <p:spPr>
          <a:xfrm>
            <a:off x="678055" y="3056400"/>
            <a:ext cx="939124" cy="48002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err="1" smtClean="0">
                <a:solidFill>
                  <a:schemeClr val="tx1"/>
                </a:solidFill>
              </a:rPr>
              <a:t>미적분학</a:t>
            </a:r>
            <a:r>
              <a:rPr lang="ko-KR" altLang="en-US" sz="1000" dirty="0" smtClean="0">
                <a:solidFill>
                  <a:schemeClr val="tx1"/>
                </a:solidFill>
              </a:rPr>
              <a:t> 및 연습 </a:t>
            </a:r>
            <a:r>
              <a:rPr lang="en-US" altLang="ko-KR" sz="1000" dirty="0" smtClean="0">
                <a:solidFill>
                  <a:schemeClr val="tx1"/>
                </a:solidFill>
              </a:rPr>
              <a:t>1 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5" name="모서리가 둥근 직사각형 24"/>
          <p:cNvSpPr/>
          <p:nvPr/>
        </p:nvSpPr>
        <p:spPr>
          <a:xfrm>
            <a:off x="1907772" y="3056224"/>
            <a:ext cx="939124" cy="48002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err="1" smtClean="0">
                <a:solidFill>
                  <a:schemeClr val="tx1"/>
                </a:solidFill>
              </a:rPr>
              <a:t>미적분학</a:t>
            </a:r>
            <a:r>
              <a:rPr lang="ko-KR" altLang="en-US" sz="1000" dirty="0" smtClean="0">
                <a:solidFill>
                  <a:schemeClr val="tx1"/>
                </a:solidFill>
              </a:rPr>
              <a:t> 및 연습 </a:t>
            </a:r>
            <a:r>
              <a:rPr lang="en-US" altLang="ko-KR" sz="1000" dirty="0" smtClean="0">
                <a:solidFill>
                  <a:schemeClr val="tx1"/>
                </a:solidFill>
              </a:rPr>
              <a:t>2 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7" name="모서리가 둥근 직사각형 26"/>
          <p:cNvSpPr/>
          <p:nvPr/>
        </p:nvSpPr>
        <p:spPr>
          <a:xfrm>
            <a:off x="664129" y="4910400"/>
            <a:ext cx="939600" cy="4788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프로그래밍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기초와 실습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</a:p>
        </p:txBody>
      </p:sp>
      <p:cxnSp>
        <p:nvCxnSpPr>
          <p:cNvPr id="28" name="직선 연결선 27"/>
          <p:cNvCxnSpPr/>
          <p:nvPr/>
        </p:nvCxnSpPr>
        <p:spPr>
          <a:xfrm>
            <a:off x="10342929" y="756000"/>
            <a:ext cx="0" cy="5220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직사각형 28"/>
          <p:cNvSpPr/>
          <p:nvPr/>
        </p:nvSpPr>
        <p:spPr>
          <a:xfrm>
            <a:off x="3045600" y="4910400"/>
            <a:ext cx="939600" cy="4788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C</a:t>
            </a:r>
            <a:r>
              <a:rPr lang="ko-KR" altLang="en-US" sz="1000" dirty="0" smtClean="0">
                <a:solidFill>
                  <a:schemeClr val="tx1"/>
                </a:solidFill>
              </a:rPr>
              <a:t>언어 및 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자료구조</a:t>
            </a:r>
            <a:r>
              <a:rPr lang="en-US" altLang="ko-KR" sz="1000" dirty="0" smtClean="0">
                <a:solidFill>
                  <a:schemeClr val="tx1"/>
                </a:solidFill>
              </a:rPr>
              <a:t> 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1" name="순서도: 처리 30"/>
          <p:cNvSpPr/>
          <p:nvPr/>
        </p:nvSpPr>
        <p:spPr>
          <a:xfrm>
            <a:off x="3045600" y="2121595"/>
            <a:ext cx="939124" cy="480029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30" dirty="0" smtClean="0">
                <a:solidFill>
                  <a:schemeClr val="tx1"/>
                </a:solidFill>
              </a:rPr>
              <a:t>전기회로실험</a:t>
            </a:r>
            <a:endParaRPr lang="en-US" altLang="ko-KR" sz="93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930" dirty="0" smtClean="0">
                <a:solidFill>
                  <a:schemeClr val="tx1"/>
                </a:solidFill>
              </a:rPr>
              <a:t>(1)</a:t>
            </a:r>
            <a:endParaRPr lang="ko-KR" altLang="en-US" sz="930" dirty="0">
              <a:solidFill>
                <a:schemeClr val="tx1"/>
              </a:solidFill>
            </a:endParaRPr>
          </a:p>
        </p:txBody>
      </p:sp>
      <p:sp>
        <p:nvSpPr>
          <p:cNvPr id="32" name="순서도: 처리 31"/>
          <p:cNvSpPr/>
          <p:nvPr/>
        </p:nvSpPr>
        <p:spPr>
          <a:xfrm>
            <a:off x="4277910" y="1159200"/>
            <a:ext cx="939124" cy="480029"/>
          </a:xfrm>
          <a:prstGeom prst="flowChart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회로이론 </a:t>
            </a:r>
            <a:r>
              <a:rPr lang="en-US" altLang="ko-KR" sz="1000" dirty="0" smtClean="0">
                <a:solidFill>
                  <a:schemeClr val="tx1"/>
                </a:solidFill>
              </a:rPr>
              <a:t>2</a:t>
            </a:r>
          </a:p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3" name="순서도: 처리 32"/>
          <p:cNvSpPr/>
          <p:nvPr/>
        </p:nvSpPr>
        <p:spPr>
          <a:xfrm>
            <a:off x="3045600" y="1159200"/>
            <a:ext cx="939124" cy="480029"/>
          </a:xfrm>
          <a:prstGeom prst="flowChartProcess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회로이론 </a:t>
            </a:r>
            <a:r>
              <a:rPr lang="en-US" altLang="ko-KR" sz="1000" dirty="0" smtClean="0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4" name="순서도: 처리 33"/>
          <p:cNvSpPr/>
          <p:nvPr/>
        </p:nvSpPr>
        <p:spPr>
          <a:xfrm>
            <a:off x="3045600" y="3052800"/>
            <a:ext cx="939124" cy="480029"/>
          </a:xfrm>
          <a:prstGeom prst="flowChartProcess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전자기학 </a:t>
            </a:r>
            <a:r>
              <a:rPr lang="en-US" altLang="ko-KR" sz="1000" dirty="0" smtClean="0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5" name="순서도: 처리 34"/>
          <p:cNvSpPr/>
          <p:nvPr/>
        </p:nvSpPr>
        <p:spPr>
          <a:xfrm>
            <a:off x="4277910" y="3047337"/>
            <a:ext cx="939124" cy="480029"/>
          </a:xfrm>
          <a:prstGeom prst="flowChart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전자기학 </a:t>
            </a:r>
            <a:r>
              <a:rPr lang="en-US" altLang="ko-KR" sz="1000" dirty="0" smtClean="0">
                <a:solidFill>
                  <a:schemeClr val="tx1"/>
                </a:solidFill>
              </a:rPr>
              <a:t>2</a:t>
            </a:r>
          </a:p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6" name="순서도: 처리 35"/>
          <p:cNvSpPr/>
          <p:nvPr/>
        </p:nvSpPr>
        <p:spPr>
          <a:xfrm>
            <a:off x="6728363" y="1159200"/>
            <a:ext cx="939124" cy="480029"/>
          </a:xfrm>
          <a:prstGeom prst="flowChart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전자회로 </a:t>
            </a:r>
            <a:r>
              <a:rPr lang="en-US" altLang="ko-KR" sz="1000" dirty="0" smtClean="0">
                <a:solidFill>
                  <a:schemeClr val="tx1"/>
                </a:solidFill>
              </a:rPr>
              <a:t>2</a:t>
            </a:r>
          </a:p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7" name="순서도: 처리 36"/>
          <p:cNvSpPr/>
          <p:nvPr/>
        </p:nvSpPr>
        <p:spPr>
          <a:xfrm>
            <a:off x="5533200" y="1159200"/>
            <a:ext cx="939124" cy="480029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전자회로</a:t>
            </a:r>
            <a:r>
              <a:rPr lang="en-US" altLang="ko-KR" sz="1000" dirty="0" smtClean="0">
                <a:solidFill>
                  <a:schemeClr val="tx1"/>
                </a:solidFill>
              </a:rPr>
              <a:t> 1</a:t>
            </a:r>
          </a:p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8" name="순서도: 처리 37"/>
          <p:cNvSpPr/>
          <p:nvPr/>
        </p:nvSpPr>
        <p:spPr>
          <a:xfrm>
            <a:off x="5533200" y="3980815"/>
            <a:ext cx="939124" cy="480029"/>
          </a:xfrm>
          <a:prstGeom prst="flowChart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30" dirty="0" smtClean="0">
                <a:solidFill>
                  <a:schemeClr val="tx1"/>
                </a:solidFill>
              </a:rPr>
              <a:t>디지털 </a:t>
            </a:r>
            <a:endParaRPr lang="en-US" altLang="ko-KR" sz="93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930" dirty="0" smtClean="0">
                <a:solidFill>
                  <a:schemeClr val="tx1"/>
                </a:solidFill>
              </a:rPr>
              <a:t>신호처리 및</a:t>
            </a:r>
            <a:endParaRPr lang="en-US" altLang="ko-KR" sz="93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930" dirty="0" smtClean="0">
                <a:solidFill>
                  <a:schemeClr val="tx1"/>
                </a:solidFill>
              </a:rPr>
              <a:t> 설계 </a:t>
            </a:r>
            <a:r>
              <a:rPr lang="en-US" altLang="ko-KR" sz="930" dirty="0" smtClean="0">
                <a:solidFill>
                  <a:schemeClr val="tx1"/>
                </a:solidFill>
              </a:rPr>
              <a:t>(3)</a:t>
            </a:r>
            <a:endParaRPr lang="ko-KR" altLang="en-US" sz="930" dirty="0">
              <a:solidFill>
                <a:schemeClr val="tx1"/>
              </a:solidFill>
            </a:endParaRPr>
          </a:p>
        </p:txBody>
      </p:sp>
      <p:sp>
        <p:nvSpPr>
          <p:cNvPr id="39" name="순서도: 처리 38"/>
          <p:cNvSpPr/>
          <p:nvPr/>
        </p:nvSpPr>
        <p:spPr>
          <a:xfrm>
            <a:off x="4264766" y="4910400"/>
            <a:ext cx="939124" cy="480029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객체지향 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프로그래밍 </a:t>
            </a:r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41" name="순서도: 처리 40"/>
          <p:cNvSpPr/>
          <p:nvPr/>
        </p:nvSpPr>
        <p:spPr>
          <a:xfrm>
            <a:off x="5533200" y="4910400"/>
            <a:ext cx="939124" cy="480029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30" dirty="0" smtClean="0">
                <a:solidFill>
                  <a:schemeClr val="tx1"/>
                </a:solidFill>
              </a:rPr>
              <a:t>마이크로</a:t>
            </a:r>
            <a:endParaRPr lang="en-US" altLang="ko-KR" sz="93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930" dirty="0" smtClean="0">
                <a:solidFill>
                  <a:schemeClr val="tx1"/>
                </a:solidFill>
              </a:rPr>
              <a:t>프로세서 응용 및 실험 </a:t>
            </a:r>
            <a:r>
              <a:rPr lang="en-US" altLang="ko-KR" sz="930" dirty="0" smtClean="0">
                <a:solidFill>
                  <a:schemeClr val="tx1"/>
                </a:solidFill>
              </a:rPr>
              <a:t>(3)</a:t>
            </a:r>
            <a:endParaRPr lang="ko-KR" altLang="en-US" sz="930" dirty="0">
              <a:solidFill>
                <a:schemeClr val="tx1"/>
              </a:solidFill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8275384" y="1159200"/>
            <a:ext cx="1644844" cy="5263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err="1">
                <a:solidFill>
                  <a:schemeClr val="tx1"/>
                </a:solidFill>
              </a:rPr>
              <a:t>캡스톤</a:t>
            </a:r>
            <a:r>
              <a:rPr lang="ko-KR" altLang="en-US" sz="1000" dirty="0">
                <a:solidFill>
                  <a:schemeClr val="tx1"/>
                </a:solidFill>
              </a:rPr>
              <a:t> 디자인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</a:t>
            </a:r>
            <a:r>
              <a:rPr lang="en-US" altLang="ko-KR" sz="1000" dirty="0">
                <a:solidFill>
                  <a:schemeClr val="tx1"/>
                </a:solidFill>
              </a:rPr>
              <a:t>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44" name="순서도: 처리 43"/>
          <p:cNvSpPr/>
          <p:nvPr/>
        </p:nvSpPr>
        <p:spPr>
          <a:xfrm>
            <a:off x="6746403" y="3985910"/>
            <a:ext cx="939124" cy="480029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err="1" smtClean="0">
                <a:solidFill>
                  <a:schemeClr val="tx1"/>
                </a:solidFill>
              </a:rPr>
              <a:t>기계학습론</a:t>
            </a:r>
            <a:r>
              <a:rPr lang="ko-KR" altLang="en-US" sz="1000" dirty="0" smtClean="0">
                <a:solidFill>
                  <a:schemeClr val="tx1"/>
                </a:solidFill>
              </a:rPr>
              <a:t> </a:t>
            </a:r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45" name="순서도: 처리 44"/>
          <p:cNvSpPr/>
          <p:nvPr/>
        </p:nvSpPr>
        <p:spPr>
          <a:xfrm>
            <a:off x="8048343" y="4910400"/>
            <a:ext cx="939124" cy="480029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50" dirty="0" smtClean="0">
                <a:solidFill>
                  <a:schemeClr val="tx1"/>
                </a:solidFill>
              </a:rPr>
              <a:t>영상 및 </a:t>
            </a:r>
            <a:r>
              <a:rPr lang="ko-KR" altLang="en-US" sz="850" dirty="0" err="1" smtClean="0">
                <a:solidFill>
                  <a:schemeClr val="tx1"/>
                </a:solidFill>
              </a:rPr>
              <a:t>딥러닝</a:t>
            </a:r>
            <a:r>
              <a:rPr lang="ko-KR" altLang="en-US" sz="850" dirty="0" smtClean="0">
                <a:solidFill>
                  <a:schemeClr val="tx1"/>
                </a:solidFill>
              </a:rPr>
              <a:t> 프로그래밍 </a:t>
            </a:r>
            <a:r>
              <a:rPr lang="en-US" altLang="ko-KR" sz="850" dirty="0" smtClean="0">
                <a:solidFill>
                  <a:schemeClr val="tx1"/>
                </a:solidFill>
              </a:rPr>
              <a:t>(3)</a:t>
            </a:r>
            <a:endParaRPr lang="ko-KR" altLang="en-US" sz="850" dirty="0">
              <a:solidFill>
                <a:schemeClr val="tx1"/>
              </a:solidFill>
            </a:endParaRPr>
          </a:p>
        </p:txBody>
      </p:sp>
      <p:sp>
        <p:nvSpPr>
          <p:cNvPr id="46" name="순서도: 처리 45"/>
          <p:cNvSpPr/>
          <p:nvPr/>
        </p:nvSpPr>
        <p:spPr>
          <a:xfrm>
            <a:off x="6744420" y="4910400"/>
            <a:ext cx="939124" cy="480029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영상처리 </a:t>
            </a:r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cxnSp>
        <p:nvCxnSpPr>
          <p:cNvPr id="66" name="직선 화살표 연결선 65"/>
          <p:cNvCxnSpPr>
            <a:stCxn id="27" idx="3"/>
            <a:endCxn id="85" idx="1"/>
          </p:cNvCxnSpPr>
          <p:nvPr/>
        </p:nvCxnSpPr>
        <p:spPr>
          <a:xfrm>
            <a:off x="1603729" y="5149800"/>
            <a:ext cx="199871" cy="0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화살표 연결선 67"/>
          <p:cNvCxnSpPr>
            <a:stCxn id="29" idx="3"/>
            <a:endCxn id="39" idx="1"/>
          </p:cNvCxnSpPr>
          <p:nvPr/>
        </p:nvCxnSpPr>
        <p:spPr>
          <a:xfrm>
            <a:off x="3985200" y="5149800"/>
            <a:ext cx="279566" cy="615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직선 화살표 연결선 69"/>
          <p:cNvCxnSpPr>
            <a:stCxn id="25" idx="3"/>
            <a:endCxn id="34" idx="1"/>
          </p:cNvCxnSpPr>
          <p:nvPr/>
        </p:nvCxnSpPr>
        <p:spPr>
          <a:xfrm flipV="1">
            <a:off x="2846896" y="3292815"/>
            <a:ext cx="198704" cy="3424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화살표 연결선 71"/>
          <p:cNvCxnSpPr>
            <a:stCxn id="22" idx="3"/>
            <a:endCxn id="23" idx="1"/>
          </p:cNvCxnSpPr>
          <p:nvPr/>
        </p:nvCxnSpPr>
        <p:spPr>
          <a:xfrm>
            <a:off x="1617179" y="2360415"/>
            <a:ext cx="290821" cy="1195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화살표 연결선 72"/>
          <p:cNvCxnSpPr>
            <a:endCxn id="25" idx="1"/>
          </p:cNvCxnSpPr>
          <p:nvPr/>
        </p:nvCxnSpPr>
        <p:spPr>
          <a:xfrm flipV="1">
            <a:off x="1617179" y="3296239"/>
            <a:ext cx="290593" cy="509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직선 화살표 연결선 77"/>
          <p:cNvCxnSpPr>
            <a:stCxn id="34" idx="3"/>
            <a:endCxn id="35" idx="1"/>
          </p:cNvCxnSpPr>
          <p:nvPr/>
        </p:nvCxnSpPr>
        <p:spPr>
          <a:xfrm flipV="1">
            <a:off x="3984724" y="3287352"/>
            <a:ext cx="293186" cy="546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화살표 연결선 78"/>
          <p:cNvCxnSpPr/>
          <p:nvPr/>
        </p:nvCxnSpPr>
        <p:spPr>
          <a:xfrm flipV="1">
            <a:off x="3985529" y="1428523"/>
            <a:ext cx="290593" cy="509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직선 화살표 연결선 79"/>
          <p:cNvCxnSpPr>
            <a:stCxn id="32" idx="3"/>
            <a:endCxn id="37" idx="1"/>
          </p:cNvCxnSpPr>
          <p:nvPr/>
        </p:nvCxnSpPr>
        <p:spPr>
          <a:xfrm>
            <a:off x="5217034" y="1399215"/>
            <a:ext cx="316166" cy="0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직선 화살표 연결선 83"/>
          <p:cNvCxnSpPr>
            <a:stCxn id="37" idx="3"/>
          </p:cNvCxnSpPr>
          <p:nvPr/>
        </p:nvCxnSpPr>
        <p:spPr>
          <a:xfrm flipV="1">
            <a:off x="6472324" y="1399164"/>
            <a:ext cx="252050" cy="5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직선 화살표 연결선 101"/>
          <p:cNvCxnSpPr>
            <a:stCxn id="33" idx="2"/>
            <a:endCxn id="31" idx="0"/>
          </p:cNvCxnSpPr>
          <p:nvPr/>
        </p:nvCxnSpPr>
        <p:spPr>
          <a:xfrm>
            <a:off x="3515162" y="1639229"/>
            <a:ext cx="0" cy="482366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TextBox 115"/>
          <p:cNvSpPr txBox="1"/>
          <p:nvPr/>
        </p:nvSpPr>
        <p:spPr>
          <a:xfrm>
            <a:off x="10353012" y="412325"/>
            <a:ext cx="93856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err="1" smtClean="0"/>
              <a:t>학석사공통</a:t>
            </a:r>
            <a:endParaRPr lang="ko-KR" altLang="en-US" sz="1100" dirty="0"/>
          </a:p>
        </p:txBody>
      </p:sp>
      <p:cxnSp>
        <p:nvCxnSpPr>
          <p:cNvPr id="82" name="직선 화살표 연결선 81"/>
          <p:cNvCxnSpPr>
            <a:stCxn id="85" idx="3"/>
            <a:endCxn id="29" idx="1"/>
          </p:cNvCxnSpPr>
          <p:nvPr/>
        </p:nvCxnSpPr>
        <p:spPr>
          <a:xfrm>
            <a:off x="2743200" y="5149800"/>
            <a:ext cx="302400" cy="0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직선 화살표 연결선 89"/>
          <p:cNvCxnSpPr>
            <a:stCxn id="46" idx="3"/>
            <a:endCxn id="45" idx="1"/>
          </p:cNvCxnSpPr>
          <p:nvPr/>
        </p:nvCxnSpPr>
        <p:spPr>
          <a:xfrm>
            <a:off x="7683544" y="5150415"/>
            <a:ext cx="364799" cy="0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직선 화살표 연결선 95"/>
          <p:cNvCxnSpPr>
            <a:stCxn id="83" idx="3"/>
            <a:endCxn id="38" idx="1"/>
          </p:cNvCxnSpPr>
          <p:nvPr/>
        </p:nvCxnSpPr>
        <p:spPr>
          <a:xfrm>
            <a:off x="5214022" y="4216269"/>
            <a:ext cx="319178" cy="4561"/>
          </a:xfrm>
          <a:prstGeom prst="straightConnector1">
            <a:avLst/>
          </a:prstGeom>
          <a:ln w="127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순서도: 처리 82"/>
          <p:cNvSpPr/>
          <p:nvPr/>
        </p:nvSpPr>
        <p:spPr>
          <a:xfrm>
            <a:off x="4274898" y="3976254"/>
            <a:ext cx="939124" cy="480029"/>
          </a:xfrm>
          <a:prstGeom prst="flowChartProcess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신호 및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시스템</a:t>
            </a:r>
            <a:r>
              <a:rPr lang="en-US" altLang="ko-KR" sz="1000" dirty="0">
                <a:solidFill>
                  <a:schemeClr val="tx1"/>
                </a:solidFill>
              </a:rPr>
              <a:t> </a:t>
            </a:r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86" name="순서도: 처리 85"/>
          <p:cNvSpPr/>
          <p:nvPr/>
        </p:nvSpPr>
        <p:spPr>
          <a:xfrm>
            <a:off x="9260960" y="4910400"/>
            <a:ext cx="939124" cy="480029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50" dirty="0" err="1" smtClean="0">
                <a:solidFill>
                  <a:schemeClr val="tx1"/>
                </a:solidFill>
              </a:rPr>
              <a:t>임베디드</a:t>
            </a:r>
            <a:r>
              <a:rPr lang="ko-KR" altLang="en-US" sz="850" dirty="0" smtClean="0">
                <a:solidFill>
                  <a:schemeClr val="tx1"/>
                </a:solidFill>
              </a:rPr>
              <a:t> 신호처리 시스템 </a:t>
            </a:r>
            <a:r>
              <a:rPr lang="en-US" altLang="ko-KR" sz="850" dirty="0" smtClean="0">
                <a:solidFill>
                  <a:schemeClr val="tx1"/>
                </a:solidFill>
              </a:rPr>
              <a:t>(3)</a:t>
            </a:r>
            <a:endParaRPr lang="ko-KR" altLang="en-US" sz="850" dirty="0">
              <a:solidFill>
                <a:schemeClr val="tx1"/>
              </a:solidFill>
            </a:endParaRPr>
          </a:p>
        </p:txBody>
      </p:sp>
      <p:cxnSp>
        <p:nvCxnSpPr>
          <p:cNvPr id="71" name="꺾인 연결선 70"/>
          <p:cNvCxnSpPr>
            <a:endCxn id="83" idx="1"/>
          </p:cNvCxnSpPr>
          <p:nvPr/>
        </p:nvCxnSpPr>
        <p:spPr>
          <a:xfrm flipV="1">
            <a:off x="2940819" y="4216269"/>
            <a:ext cx="1334079" cy="935331"/>
          </a:xfrm>
          <a:prstGeom prst="bentConnector3">
            <a:avLst>
              <a:gd name="adj1" fmla="val -692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직선 화살표 연결선 96"/>
          <p:cNvCxnSpPr>
            <a:stCxn id="38" idx="3"/>
            <a:endCxn id="44" idx="1"/>
          </p:cNvCxnSpPr>
          <p:nvPr/>
        </p:nvCxnSpPr>
        <p:spPr>
          <a:xfrm>
            <a:off x="6472324" y="4220830"/>
            <a:ext cx="274079" cy="5095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꺾인 연결선 98"/>
          <p:cNvCxnSpPr>
            <a:stCxn id="44" idx="3"/>
            <a:endCxn id="45" idx="0"/>
          </p:cNvCxnSpPr>
          <p:nvPr/>
        </p:nvCxnSpPr>
        <p:spPr>
          <a:xfrm>
            <a:off x="7685527" y="4225925"/>
            <a:ext cx="832378" cy="684475"/>
          </a:xfrm>
          <a:prstGeom prst="bentConnector2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꺾인 연결선 110"/>
          <p:cNvCxnSpPr/>
          <p:nvPr/>
        </p:nvCxnSpPr>
        <p:spPr>
          <a:xfrm>
            <a:off x="5220349" y="5148672"/>
            <a:ext cx="2010093" cy="445490"/>
          </a:xfrm>
          <a:prstGeom prst="bentConnector3">
            <a:avLst>
              <a:gd name="adj1" fmla="val 3088"/>
            </a:avLst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꺾인 연결선 126"/>
          <p:cNvCxnSpPr/>
          <p:nvPr/>
        </p:nvCxnSpPr>
        <p:spPr>
          <a:xfrm>
            <a:off x="8426199" y="4230997"/>
            <a:ext cx="1304323" cy="687080"/>
          </a:xfrm>
          <a:prstGeom prst="bentConnector2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꺾인 연결선 128"/>
          <p:cNvCxnSpPr>
            <a:stCxn id="44" idx="2"/>
            <a:endCxn id="46" idx="0"/>
          </p:cNvCxnSpPr>
          <p:nvPr/>
        </p:nvCxnSpPr>
        <p:spPr>
          <a:xfrm rot="5400000">
            <a:off x="6992744" y="4687178"/>
            <a:ext cx="444461" cy="1983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직선 화살표 연결선 139"/>
          <p:cNvCxnSpPr/>
          <p:nvPr/>
        </p:nvCxnSpPr>
        <p:spPr>
          <a:xfrm flipV="1">
            <a:off x="9728590" y="5387848"/>
            <a:ext cx="1" cy="303789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타원 142"/>
          <p:cNvSpPr/>
          <p:nvPr/>
        </p:nvSpPr>
        <p:spPr>
          <a:xfrm>
            <a:off x="5946296" y="5495874"/>
            <a:ext cx="177150" cy="177150"/>
          </a:xfrm>
          <a:prstGeom prst="ellipse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4" name="직사각형 143"/>
          <p:cNvSpPr/>
          <p:nvPr/>
        </p:nvSpPr>
        <p:spPr>
          <a:xfrm>
            <a:off x="5899797" y="5574551"/>
            <a:ext cx="244087" cy="1215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6" name="꺾인 연결선 135"/>
          <p:cNvCxnSpPr/>
          <p:nvPr/>
        </p:nvCxnSpPr>
        <p:spPr>
          <a:xfrm rot="16200000" flipH="1">
            <a:off x="7733154" y="3712379"/>
            <a:ext cx="294055" cy="3700681"/>
          </a:xfrm>
          <a:prstGeom prst="bentConnector2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직선 화살표 연결선 154"/>
          <p:cNvCxnSpPr>
            <a:endCxn id="46" idx="2"/>
          </p:cNvCxnSpPr>
          <p:nvPr/>
        </p:nvCxnSpPr>
        <p:spPr>
          <a:xfrm flipV="1">
            <a:off x="7213982" y="5390429"/>
            <a:ext cx="0" cy="210066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직사각형 84"/>
          <p:cNvSpPr/>
          <p:nvPr/>
        </p:nvSpPr>
        <p:spPr>
          <a:xfrm>
            <a:off x="1803600" y="4910400"/>
            <a:ext cx="939600" cy="4788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50" dirty="0" smtClean="0">
                <a:solidFill>
                  <a:schemeClr val="tx1"/>
                </a:solidFill>
              </a:rPr>
              <a:t>공학프로그램 </a:t>
            </a:r>
            <a:endParaRPr lang="en-US" altLang="ko-KR" sz="95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950" dirty="0" smtClean="0">
                <a:solidFill>
                  <a:schemeClr val="tx1"/>
                </a:solidFill>
              </a:rPr>
              <a:t>응용 </a:t>
            </a:r>
            <a:r>
              <a:rPr lang="en-US" altLang="ko-KR" sz="950" dirty="0" smtClean="0">
                <a:solidFill>
                  <a:schemeClr val="tx1"/>
                </a:solidFill>
              </a:rPr>
              <a:t>(1)</a:t>
            </a:r>
            <a:endParaRPr lang="ko-KR" altLang="en-US" sz="950" dirty="0">
              <a:solidFill>
                <a:schemeClr val="tx1"/>
              </a:solidFill>
            </a:endParaRPr>
          </a:p>
        </p:txBody>
      </p:sp>
      <p:cxnSp>
        <p:nvCxnSpPr>
          <p:cNvPr id="49" name="꺾인 연결선 48"/>
          <p:cNvCxnSpPr>
            <a:stCxn id="29" idx="0"/>
            <a:endCxn id="41" idx="0"/>
          </p:cNvCxnSpPr>
          <p:nvPr/>
        </p:nvCxnSpPr>
        <p:spPr>
          <a:xfrm rot="5400000" flipH="1" flipV="1">
            <a:off x="4759081" y="3666719"/>
            <a:ext cx="12700" cy="2487362"/>
          </a:xfrm>
          <a:prstGeom prst="bentConnector3">
            <a:avLst>
              <a:gd name="adj1" fmla="val 1800000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6" name="그룹 105"/>
          <p:cNvGrpSpPr/>
          <p:nvPr/>
        </p:nvGrpSpPr>
        <p:grpSpPr>
          <a:xfrm>
            <a:off x="1256246" y="6411600"/>
            <a:ext cx="6411241" cy="371475"/>
            <a:chOff x="2444435" y="6411600"/>
            <a:chExt cx="6411241" cy="371475"/>
          </a:xfrm>
        </p:grpSpPr>
        <p:sp>
          <p:nvSpPr>
            <p:cNvPr id="107" name="직사각형 106"/>
            <p:cNvSpPr/>
            <p:nvPr/>
          </p:nvSpPr>
          <p:spPr>
            <a:xfrm>
              <a:off x="2444435" y="6411600"/>
              <a:ext cx="6411241" cy="37147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8" name="직사각형 107"/>
            <p:cNvSpPr/>
            <p:nvPr/>
          </p:nvSpPr>
          <p:spPr>
            <a:xfrm>
              <a:off x="3656067" y="6530022"/>
              <a:ext cx="360000" cy="159886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 b="1" dirty="0">
                <a:solidFill>
                  <a:schemeClr val="tx1"/>
                </a:solidFill>
              </a:endParaRPr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4010475" y="6516000"/>
              <a:ext cx="527901" cy="223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50" b="1" dirty="0" smtClean="0"/>
                <a:t>선택</a:t>
              </a:r>
              <a:endParaRPr lang="en-US" altLang="ko-KR" sz="850" b="1" dirty="0" smtClean="0"/>
            </a:p>
          </p:txBody>
        </p:sp>
        <p:sp>
          <p:nvSpPr>
            <p:cNvPr id="110" name="순서도: 수행의 시작/종료 109"/>
            <p:cNvSpPr/>
            <p:nvPr/>
          </p:nvSpPr>
          <p:spPr>
            <a:xfrm>
              <a:off x="4611939" y="6530548"/>
              <a:ext cx="360000" cy="159886"/>
            </a:xfrm>
            <a:prstGeom prst="flowChartTerminator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 b="1" dirty="0">
                <a:solidFill>
                  <a:schemeClr val="tx1"/>
                </a:solidFill>
              </a:endParaRPr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5024613" y="6516000"/>
              <a:ext cx="527901" cy="223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850" b="1" dirty="0" smtClean="0"/>
                <a:t>MSC</a:t>
              </a:r>
              <a:endParaRPr lang="ko-KR" altLang="en-US" sz="850" b="1" dirty="0"/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7066629" y="6516000"/>
              <a:ext cx="661348" cy="223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50" b="1" dirty="0" smtClean="0"/>
                <a:t>선수관계</a:t>
              </a:r>
              <a:endParaRPr lang="ko-KR" altLang="en-US" sz="850" b="1" dirty="0"/>
            </a:p>
          </p:txBody>
        </p:sp>
        <p:cxnSp>
          <p:nvCxnSpPr>
            <p:cNvPr id="114" name="직선 화살표 연결선 113"/>
            <p:cNvCxnSpPr/>
            <p:nvPr/>
          </p:nvCxnSpPr>
          <p:spPr>
            <a:xfrm>
              <a:off x="6748766" y="6616725"/>
              <a:ext cx="265449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직선 화살표 연결선 114"/>
            <p:cNvCxnSpPr/>
            <p:nvPr/>
          </p:nvCxnSpPr>
          <p:spPr>
            <a:xfrm>
              <a:off x="5585187" y="6616726"/>
              <a:ext cx="310829" cy="0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dash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직선 화살표 연결선 116"/>
            <p:cNvCxnSpPr/>
            <p:nvPr/>
          </p:nvCxnSpPr>
          <p:spPr>
            <a:xfrm>
              <a:off x="7828320" y="6616726"/>
              <a:ext cx="237861" cy="0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8" name="TextBox 117"/>
            <p:cNvSpPr txBox="1"/>
            <p:nvPr/>
          </p:nvSpPr>
          <p:spPr>
            <a:xfrm>
              <a:off x="5958844" y="6516000"/>
              <a:ext cx="652543" cy="223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50" b="1" dirty="0" smtClean="0"/>
                <a:t>보완관계</a:t>
              </a:r>
              <a:endParaRPr lang="ko-KR" altLang="en-US" sz="850" b="1" dirty="0"/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8122971" y="6516000"/>
              <a:ext cx="661348" cy="223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50" b="1" dirty="0" smtClean="0"/>
                <a:t>권장관계</a:t>
              </a:r>
              <a:endParaRPr lang="ko-KR" altLang="en-US" sz="850" b="1" dirty="0"/>
            </a:p>
          </p:txBody>
        </p:sp>
        <p:sp>
          <p:nvSpPr>
            <p:cNvPr id="120" name="직사각형 119"/>
            <p:cNvSpPr/>
            <p:nvPr/>
          </p:nvSpPr>
          <p:spPr>
            <a:xfrm>
              <a:off x="2715682" y="6531321"/>
              <a:ext cx="351749" cy="15988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 b="1" dirty="0">
                <a:solidFill>
                  <a:schemeClr val="tx1"/>
                </a:solidFill>
              </a:endParaRPr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3070089" y="6516000"/>
              <a:ext cx="527901" cy="223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50" b="1" dirty="0" smtClean="0"/>
                <a:t>필수</a:t>
              </a:r>
              <a:endParaRPr lang="ko-KR" altLang="en-US" sz="850" b="1" dirty="0"/>
            </a:p>
          </p:txBody>
        </p:sp>
      </p:grpSp>
      <p:grpSp>
        <p:nvGrpSpPr>
          <p:cNvPr id="122" name="그룹 121"/>
          <p:cNvGrpSpPr/>
          <p:nvPr/>
        </p:nvGrpSpPr>
        <p:grpSpPr>
          <a:xfrm>
            <a:off x="8497062" y="6336544"/>
            <a:ext cx="2638700" cy="480029"/>
            <a:chOff x="8497062" y="6336544"/>
            <a:chExt cx="2638700" cy="480029"/>
          </a:xfrm>
        </p:grpSpPr>
        <p:sp>
          <p:nvSpPr>
            <p:cNvPr id="123" name="순서도: 처리 122"/>
            <p:cNvSpPr/>
            <p:nvPr/>
          </p:nvSpPr>
          <p:spPr>
            <a:xfrm>
              <a:off x="8497062" y="6336544"/>
              <a:ext cx="939124" cy="480029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>
                  <a:solidFill>
                    <a:schemeClr val="tx1"/>
                  </a:solidFill>
                </a:rPr>
                <a:t># </a:t>
              </a:r>
              <a:r>
                <a:rPr lang="ko-KR" altLang="en-US" sz="1000" dirty="0" smtClean="0">
                  <a:solidFill>
                    <a:schemeClr val="tx1"/>
                  </a:solidFill>
                </a:rPr>
                <a:t>과목명</a:t>
              </a:r>
              <a:endParaRPr lang="en-US" altLang="ko-KR" sz="1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altLang="ko-KR" sz="1000" dirty="0" smtClean="0">
                  <a:solidFill>
                    <a:schemeClr val="tx1"/>
                  </a:solidFill>
                </a:rPr>
                <a:t>(</a:t>
              </a:r>
              <a:r>
                <a:rPr lang="ko-KR" altLang="en-US" sz="1000" dirty="0" smtClean="0">
                  <a:solidFill>
                    <a:schemeClr val="tx1"/>
                  </a:solidFill>
                </a:rPr>
                <a:t>학점</a:t>
              </a:r>
              <a:r>
                <a:rPr lang="en-US" altLang="ko-KR" sz="1000" dirty="0" smtClean="0">
                  <a:solidFill>
                    <a:schemeClr val="tx1"/>
                  </a:solidFill>
                </a:rPr>
                <a:t>)</a:t>
              </a:r>
              <a:endParaRPr lang="ko-KR" altLang="en-US" sz="1000" dirty="0">
                <a:solidFill>
                  <a:schemeClr val="tx1"/>
                </a:solidFill>
              </a:endParaRPr>
            </a:p>
          </p:txBody>
        </p:sp>
        <p:grpSp>
          <p:nvGrpSpPr>
            <p:cNvPr id="124" name="그룹 123"/>
            <p:cNvGrpSpPr/>
            <p:nvPr/>
          </p:nvGrpSpPr>
          <p:grpSpPr>
            <a:xfrm>
              <a:off x="9537700" y="6336544"/>
              <a:ext cx="1598062" cy="480029"/>
              <a:chOff x="9537700" y="6336544"/>
              <a:chExt cx="1598062" cy="480029"/>
            </a:xfrm>
          </p:grpSpPr>
          <p:sp>
            <p:nvSpPr>
              <p:cNvPr id="125" name="순서도: 처리 124"/>
              <p:cNvSpPr/>
              <p:nvPr/>
            </p:nvSpPr>
            <p:spPr>
              <a:xfrm>
                <a:off x="9537700" y="6336544"/>
                <a:ext cx="1598062" cy="480029"/>
              </a:xfrm>
              <a:prstGeom prst="flowChartProcess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6" name="직사각형 125"/>
              <p:cNvSpPr/>
              <p:nvPr/>
            </p:nvSpPr>
            <p:spPr>
              <a:xfrm>
                <a:off x="9648996" y="6386517"/>
                <a:ext cx="165600" cy="167030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8" name="직사각형 127"/>
              <p:cNvSpPr/>
              <p:nvPr/>
            </p:nvSpPr>
            <p:spPr>
              <a:xfrm>
                <a:off x="10353012" y="6390089"/>
                <a:ext cx="165600" cy="159886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0" name="직사각형 129"/>
              <p:cNvSpPr/>
              <p:nvPr/>
            </p:nvSpPr>
            <p:spPr>
              <a:xfrm>
                <a:off x="9648996" y="6609965"/>
                <a:ext cx="165600" cy="159886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1" name="직사각형 130"/>
              <p:cNvSpPr/>
              <p:nvPr/>
            </p:nvSpPr>
            <p:spPr>
              <a:xfrm>
                <a:off x="10353012" y="6605818"/>
                <a:ext cx="165600" cy="159886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2" name="TextBox 131"/>
              <p:cNvSpPr txBox="1"/>
              <p:nvPr/>
            </p:nvSpPr>
            <p:spPr>
              <a:xfrm>
                <a:off x="9793699" y="6363756"/>
                <a:ext cx="454320" cy="2231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850" b="1" dirty="0" smtClean="0"/>
                  <a:t>필수</a:t>
                </a:r>
                <a:endParaRPr lang="ko-KR" altLang="en-US" sz="850" b="1" dirty="0"/>
              </a:p>
            </p:txBody>
          </p:sp>
          <p:sp>
            <p:nvSpPr>
              <p:cNvPr id="133" name="TextBox 132"/>
              <p:cNvSpPr txBox="1"/>
              <p:nvPr/>
            </p:nvSpPr>
            <p:spPr>
              <a:xfrm>
                <a:off x="9793699" y="6574192"/>
                <a:ext cx="636176" cy="2231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850" b="1" smtClean="0"/>
                  <a:t>선수필요</a:t>
                </a:r>
                <a:endParaRPr lang="ko-KR" altLang="en-US" sz="850" b="1" dirty="0"/>
              </a:p>
            </p:txBody>
          </p:sp>
          <p:sp>
            <p:nvSpPr>
              <p:cNvPr id="134" name="TextBox 133"/>
              <p:cNvSpPr txBox="1"/>
              <p:nvPr/>
            </p:nvSpPr>
            <p:spPr>
              <a:xfrm>
                <a:off x="10518612" y="6365730"/>
                <a:ext cx="454320" cy="2231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850" b="1" dirty="0" smtClean="0"/>
                  <a:t>MSC</a:t>
                </a:r>
                <a:endParaRPr lang="ko-KR" altLang="en-US" sz="850" b="1" dirty="0"/>
              </a:p>
            </p:txBody>
          </p:sp>
          <p:sp>
            <p:nvSpPr>
              <p:cNvPr id="135" name="TextBox 134"/>
              <p:cNvSpPr txBox="1"/>
              <p:nvPr/>
            </p:nvSpPr>
            <p:spPr>
              <a:xfrm>
                <a:off x="10518612" y="6570550"/>
                <a:ext cx="582776" cy="2231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850" b="1" dirty="0" smtClean="0"/>
                  <a:t>선택</a:t>
                </a:r>
                <a:endParaRPr lang="ko-KR" altLang="en-US" sz="850"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3165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>
            <a:off x="5340826" y="756000"/>
            <a:ext cx="0" cy="5220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32741" y="0"/>
            <a:ext cx="11585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pc="600" dirty="0" smtClean="0"/>
              <a:t>전자전기공학부 교과과정 이수체계도</a:t>
            </a:r>
            <a:endParaRPr lang="ko-KR" altLang="en-US" spc="600" dirty="0"/>
          </a:p>
        </p:txBody>
      </p:sp>
      <p:cxnSp>
        <p:nvCxnSpPr>
          <p:cNvPr id="3" name="직선 연결선 2"/>
          <p:cNvCxnSpPr/>
          <p:nvPr/>
        </p:nvCxnSpPr>
        <p:spPr>
          <a:xfrm>
            <a:off x="534295" y="359906"/>
            <a:ext cx="11096775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직선 연결선 3"/>
          <p:cNvCxnSpPr/>
          <p:nvPr/>
        </p:nvCxnSpPr>
        <p:spPr>
          <a:xfrm>
            <a:off x="534295" y="641024"/>
            <a:ext cx="11096775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/>
          <p:cNvCxnSpPr/>
          <p:nvPr/>
        </p:nvCxnSpPr>
        <p:spPr>
          <a:xfrm>
            <a:off x="2940819" y="756000"/>
            <a:ext cx="0" cy="5220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7828320" y="765525"/>
            <a:ext cx="0" cy="5220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88807" y="435408"/>
            <a:ext cx="235120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/>
              <a:t>1</a:t>
            </a:r>
            <a:r>
              <a:rPr lang="ko-KR" altLang="en-US" sz="800" dirty="0" smtClean="0"/>
              <a:t>학기                            </a:t>
            </a:r>
            <a:r>
              <a:rPr lang="en-US" altLang="ko-KR" sz="800" dirty="0" smtClean="0"/>
              <a:t>2</a:t>
            </a:r>
            <a:r>
              <a:rPr lang="ko-KR" altLang="en-US" sz="800" dirty="0" smtClean="0"/>
              <a:t>학기  </a:t>
            </a:r>
            <a:endParaRPr lang="ko-KR" altLang="en-US" sz="800" dirty="0"/>
          </a:p>
        </p:txBody>
      </p:sp>
      <p:sp>
        <p:nvSpPr>
          <p:cNvPr id="9" name="TextBox 8"/>
          <p:cNvSpPr txBox="1"/>
          <p:nvPr/>
        </p:nvSpPr>
        <p:spPr>
          <a:xfrm>
            <a:off x="3242392" y="440408"/>
            <a:ext cx="19337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/>
              <a:t>1</a:t>
            </a:r>
            <a:r>
              <a:rPr lang="ko-KR" altLang="en-US" sz="800" dirty="0" smtClean="0"/>
              <a:t>학기                           </a:t>
            </a:r>
            <a:r>
              <a:rPr lang="en-US" altLang="ko-KR" sz="800" dirty="0" smtClean="0"/>
              <a:t>2</a:t>
            </a:r>
            <a:r>
              <a:rPr lang="ko-KR" altLang="en-US" sz="800" dirty="0" smtClean="0"/>
              <a:t>학기</a:t>
            </a:r>
            <a:endParaRPr lang="ko-KR" altLang="en-US" sz="800" dirty="0"/>
          </a:p>
        </p:txBody>
      </p:sp>
      <p:sp>
        <p:nvSpPr>
          <p:cNvPr id="10" name="TextBox 9"/>
          <p:cNvSpPr txBox="1"/>
          <p:nvPr/>
        </p:nvSpPr>
        <p:spPr>
          <a:xfrm>
            <a:off x="5673941" y="440408"/>
            <a:ext cx="186650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/>
              <a:t>1</a:t>
            </a:r>
            <a:r>
              <a:rPr lang="ko-KR" altLang="en-US" sz="800" dirty="0" smtClean="0"/>
              <a:t>학기                            </a:t>
            </a:r>
            <a:r>
              <a:rPr lang="en-US" altLang="ko-KR" sz="800" dirty="0" smtClean="0"/>
              <a:t>2</a:t>
            </a:r>
            <a:r>
              <a:rPr lang="ko-KR" altLang="en-US" sz="800" dirty="0" smtClean="0"/>
              <a:t>학기</a:t>
            </a:r>
            <a:endParaRPr lang="ko-KR" altLang="en-US" sz="800" dirty="0"/>
          </a:p>
        </p:txBody>
      </p:sp>
      <p:sp>
        <p:nvSpPr>
          <p:cNvPr id="11" name="TextBox 10"/>
          <p:cNvSpPr txBox="1"/>
          <p:nvPr/>
        </p:nvSpPr>
        <p:spPr>
          <a:xfrm>
            <a:off x="8123998" y="437213"/>
            <a:ext cx="186650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/>
              <a:t>1</a:t>
            </a:r>
            <a:r>
              <a:rPr lang="ko-KR" altLang="en-US" sz="800" dirty="0" smtClean="0"/>
              <a:t>학기                             </a:t>
            </a:r>
            <a:r>
              <a:rPr lang="en-US" altLang="ko-KR" sz="800" dirty="0" smtClean="0"/>
              <a:t>2</a:t>
            </a:r>
            <a:r>
              <a:rPr lang="ko-KR" altLang="en-US" sz="800" dirty="0" smtClean="0"/>
              <a:t>학기</a:t>
            </a:r>
            <a:endParaRPr lang="ko-KR" altLang="en-US" sz="800" dirty="0"/>
          </a:p>
        </p:txBody>
      </p:sp>
      <p:sp>
        <p:nvSpPr>
          <p:cNvPr id="12" name="TextBox 11"/>
          <p:cNvSpPr txBox="1"/>
          <p:nvPr/>
        </p:nvSpPr>
        <p:spPr>
          <a:xfrm>
            <a:off x="1558060" y="346376"/>
            <a:ext cx="6127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/>
              <a:t>1</a:t>
            </a:r>
            <a:r>
              <a:rPr lang="ko-KR" altLang="en-US" sz="1100" dirty="0" smtClean="0"/>
              <a:t>학년</a:t>
            </a:r>
            <a:endParaRPr lang="ko-KR" altLang="en-US" sz="1100" dirty="0"/>
          </a:p>
        </p:txBody>
      </p:sp>
      <p:sp>
        <p:nvSpPr>
          <p:cNvPr id="13" name="TextBox 12"/>
          <p:cNvSpPr txBox="1"/>
          <p:nvPr/>
        </p:nvSpPr>
        <p:spPr>
          <a:xfrm>
            <a:off x="3984395" y="347691"/>
            <a:ext cx="6127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/>
              <a:t>2</a:t>
            </a:r>
            <a:r>
              <a:rPr lang="ko-KR" altLang="en-US" sz="1100" dirty="0" smtClean="0"/>
              <a:t>학년</a:t>
            </a:r>
            <a:endParaRPr lang="ko-KR" altLang="en-US" sz="1100" dirty="0"/>
          </a:p>
        </p:txBody>
      </p:sp>
      <p:sp>
        <p:nvSpPr>
          <p:cNvPr id="14" name="TextBox 13"/>
          <p:cNvSpPr txBox="1"/>
          <p:nvPr/>
        </p:nvSpPr>
        <p:spPr>
          <a:xfrm>
            <a:off x="6319873" y="334366"/>
            <a:ext cx="6127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/>
              <a:t>3</a:t>
            </a:r>
            <a:r>
              <a:rPr lang="ko-KR" altLang="en-US" sz="1100" dirty="0" smtClean="0"/>
              <a:t>학년</a:t>
            </a:r>
            <a:endParaRPr lang="ko-KR" altLang="en-US" sz="1100" dirty="0"/>
          </a:p>
        </p:txBody>
      </p:sp>
      <p:cxnSp>
        <p:nvCxnSpPr>
          <p:cNvPr id="15" name="직선 연결선 14"/>
          <p:cNvCxnSpPr/>
          <p:nvPr/>
        </p:nvCxnSpPr>
        <p:spPr>
          <a:xfrm flipV="1">
            <a:off x="141402" y="6281854"/>
            <a:ext cx="11776878" cy="2763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41402" y="705600"/>
            <a:ext cx="461665" cy="5518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eaVert" wrap="square" rtlCol="0">
            <a:spAutoFit/>
          </a:bodyPr>
          <a:lstStyle/>
          <a:p>
            <a:pPr algn="ctr"/>
            <a:r>
              <a:rPr lang="ko-KR" altLang="en-US" spc="600" dirty="0" smtClean="0"/>
              <a:t>마이크로 전자공학 트랙</a:t>
            </a:r>
            <a:endParaRPr lang="ko-KR" altLang="en-US" spc="600" dirty="0"/>
          </a:p>
        </p:txBody>
      </p:sp>
      <p:sp>
        <p:nvSpPr>
          <p:cNvPr id="20" name="TextBox 19"/>
          <p:cNvSpPr txBox="1"/>
          <p:nvPr/>
        </p:nvSpPr>
        <p:spPr>
          <a:xfrm>
            <a:off x="8774862" y="331790"/>
            <a:ext cx="6127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/>
              <a:t>4</a:t>
            </a:r>
            <a:r>
              <a:rPr lang="ko-KR" altLang="en-US" sz="1100" dirty="0" smtClean="0"/>
              <a:t>학년</a:t>
            </a:r>
            <a:endParaRPr lang="ko-KR" altLang="en-US" sz="1100" dirty="0"/>
          </a:p>
        </p:txBody>
      </p:sp>
      <p:sp>
        <p:nvSpPr>
          <p:cNvPr id="21" name="직사각형 20"/>
          <p:cNvSpPr/>
          <p:nvPr/>
        </p:nvSpPr>
        <p:spPr>
          <a:xfrm>
            <a:off x="961535" y="1159200"/>
            <a:ext cx="1644844" cy="478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solidFill>
                  <a:schemeClr val="tx1"/>
                </a:solidFill>
              </a:rPr>
              <a:t>어드벤처 디자인 </a:t>
            </a:r>
            <a:r>
              <a:rPr lang="en-US" altLang="ko-KR" sz="1000" dirty="0">
                <a:solidFill>
                  <a:schemeClr val="tx1"/>
                </a:solidFill>
              </a:rPr>
              <a:t>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2" name="모서리가 둥근 직사각형 21"/>
          <p:cNvSpPr/>
          <p:nvPr/>
        </p:nvSpPr>
        <p:spPr>
          <a:xfrm>
            <a:off x="678055" y="2120400"/>
            <a:ext cx="939600" cy="4788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일반물리학 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및 실험</a:t>
            </a:r>
            <a:r>
              <a:rPr lang="en-US" altLang="ko-KR" sz="1000" dirty="0">
                <a:solidFill>
                  <a:schemeClr val="tx1"/>
                </a:solidFill>
              </a:rPr>
              <a:t> </a:t>
            </a:r>
            <a:r>
              <a:rPr lang="en-US" altLang="ko-KR" sz="1000" dirty="0" smtClean="0">
                <a:solidFill>
                  <a:schemeClr val="tx1"/>
                </a:solidFill>
              </a:rPr>
              <a:t>1 (4)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3" name="모서리가 둥근 직사각형 22"/>
          <p:cNvSpPr/>
          <p:nvPr/>
        </p:nvSpPr>
        <p:spPr>
          <a:xfrm>
            <a:off x="1908000" y="2121595"/>
            <a:ext cx="939600" cy="4788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일반물리학 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및 실험</a:t>
            </a:r>
            <a:r>
              <a:rPr lang="en-US" altLang="ko-KR" sz="1000" dirty="0">
                <a:solidFill>
                  <a:schemeClr val="tx1"/>
                </a:solidFill>
              </a:rPr>
              <a:t> </a:t>
            </a:r>
            <a:r>
              <a:rPr lang="en-US" altLang="ko-KR" sz="1000" dirty="0" smtClean="0">
                <a:solidFill>
                  <a:schemeClr val="tx1"/>
                </a:solidFill>
              </a:rPr>
              <a:t>2 (4)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cxnSp>
        <p:nvCxnSpPr>
          <p:cNvPr id="28" name="직선 연결선 27"/>
          <p:cNvCxnSpPr/>
          <p:nvPr/>
        </p:nvCxnSpPr>
        <p:spPr>
          <a:xfrm>
            <a:off x="10342929" y="756000"/>
            <a:ext cx="0" cy="5220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순서도: 처리 30"/>
          <p:cNvSpPr/>
          <p:nvPr/>
        </p:nvSpPr>
        <p:spPr>
          <a:xfrm>
            <a:off x="3045600" y="2121595"/>
            <a:ext cx="939600" cy="478800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30" dirty="0" smtClean="0">
                <a:solidFill>
                  <a:schemeClr val="tx1"/>
                </a:solidFill>
              </a:rPr>
              <a:t>전기회로실험</a:t>
            </a:r>
            <a:endParaRPr lang="en-US" altLang="ko-KR" sz="93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930" dirty="0" smtClean="0">
                <a:solidFill>
                  <a:schemeClr val="tx1"/>
                </a:solidFill>
              </a:rPr>
              <a:t>(1)</a:t>
            </a:r>
            <a:endParaRPr lang="ko-KR" altLang="en-US" sz="930" dirty="0">
              <a:solidFill>
                <a:schemeClr val="tx1"/>
              </a:solidFill>
            </a:endParaRPr>
          </a:p>
        </p:txBody>
      </p:sp>
      <p:sp>
        <p:nvSpPr>
          <p:cNvPr id="32" name="순서도: 처리 31"/>
          <p:cNvSpPr/>
          <p:nvPr/>
        </p:nvSpPr>
        <p:spPr>
          <a:xfrm>
            <a:off x="4277910" y="1159200"/>
            <a:ext cx="939600" cy="478800"/>
          </a:xfrm>
          <a:prstGeom prst="flowChart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회로이론 </a:t>
            </a:r>
            <a:r>
              <a:rPr lang="en-US" altLang="ko-KR" sz="1000" dirty="0" smtClean="0">
                <a:solidFill>
                  <a:schemeClr val="tx1"/>
                </a:solidFill>
              </a:rPr>
              <a:t>2</a:t>
            </a:r>
          </a:p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3" name="순서도: 처리 32"/>
          <p:cNvSpPr/>
          <p:nvPr/>
        </p:nvSpPr>
        <p:spPr>
          <a:xfrm>
            <a:off x="3045600" y="1159200"/>
            <a:ext cx="939600" cy="478800"/>
          </a:xfrm>
          <a:prstGeom prst="flowChartProcess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회로이론 </a:t>
            </a:r>
            <a:r>
              <a:rPr lang="en-US" altLang="ko-KR" sz="1000" dirty="0" smtClean="0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6" name="순서도: 처리 35"/>
          <p:cNvSpPr/>
          <p:nvPr/>
        </p:nvSpPr>
        <p:spPr>
          <a:xfrm>
            <a:off x="6728363" y="1159200"/>
            <a:ext cx="939600" cy="478800"/>
          </a:xfrm>
          <a:prstGeom prst="flowChart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전자회로 </a:t>
            </a:r>
            <a:r>
              <a:rPr lang="en-US" altLang="ko-KR" sz="1000" dirty="0" smtClean="0">
                <a:solidFill>
                  <a:schemeClr val="tx1"/>
                </a:solidFill>
              </a:rPr>
              <a:t>2</a:t>
            </a:r>
          </a:p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7" name="순서도: 처리 36"/>
          <p:cNvSpPr/>
          <p:nvPr/>
        </p:nvSpPr>
        <p:spPr>
          <a:xfrm>
            <a:off x="5533200" y="1159200"/>
            <a:ext cx="939600" cy="478800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전자회로</a:t>
            </a:r>
            <a:r>
              <a:rPr lang="en-US" altLang="ko-KR" sz="1000" dirty="0" smtClean="0">
                <a:solidFill>
                  <a:schemeClr val="tx1"/>
                </a:solidFill>
              </a:rPr>
              <a:t> 1</a:t>
            </a:r>
          </a:p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8" name="순서도: 처리 37"/>
          <p:cNvSpPr/>
          <p:nvPr/>
        </p:nvSpPr>
        <p:spPr>
          <a:xfrm>
            <a:off x="5533200" y="3981600"/>
            <a:ext cx="939600" cy="478800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30" dirty="0" smtClean="0">
                <a:solidFill>
                  <a:schemeClr val="tx1"/>
                </a:solidFill>
              </a:rPr>
              <a:t>고체전자소자</a:t>
            </a:r>
            <a:endParaRPr lang="en-US" altLang="ko-KR" sz="93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930" dirty="0" smtClean="0">
                <a:solidFill>
                  <a:schemeClr val="tx1"/>
                </a:solidFill>
              </a:rPr>
              <a:t>(3)</a:t>
            </a:r>
            <a:endParaRPr lang="ko-KR" altLang="en-US" sz="930" dirty="0">
              <a:solidFill>
                <a:schemeClr val="tx1"/>
              </a:solidFill>
            </a:endParaRPr>
          </a:p>
        </p:txBody>
      </p:sp>
      <p:sp>
        <p:nvSpPr>
          <p:cNvPr id="41" name="순서도: 처리 40"/>
          <p:cNvSpPr/>
          <p:nvPr/>
        </p:nvSpPr>
        <p:spPr>
          <a:xfrm>
            <a:off x="6728363" y="3981600"/>
            <a:ext cx="939600" cy="478800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반도체 공정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8275384" y="1159200"/>
            <a:ext cx="1644844" cy="5263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err="1">
                <a:solidFill>
                  <a:schemeClr val="tx1"/>
                </a:solidFill>
              </a:rPr>
              <a:t>캡스톤</a:t>
            </a:r>
            <a:r>
              <a:rPr lang="ko-KR" altLang="en-US" sz="1000" dirty="0">
                <a:solidFill>
                  <a:schemeClr val="tx1"/>
                </a:solidFill>
              </a:rPr>
              <a:t> </a:t>
            </a:r>
            <a:r>
              <a:rPr lang="ko-KR" altLang="en-US" sz="1000" dirty="0" smtClean="0">
                <a:solidFill>
                  <a:schemeClr val="tx1"/>
                </a:solidFill>
              </a:rPr>
              <a:t>디자인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algn="ctr"/>
            <a:r>
              <a:rPr lang="en-US" altLang="ko-KR" sz="1000" dirty="0">
                <a:solidFill>
                  <a:schemeClr val="tx1"/>
                </a:solidFill>
              </a:rPr>
              <a:t>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45" name="순서도: 처리 44"/>
          <p:cNvSpPr/>
          <p:nvPr/>
        </p:nvSpPr>
        <p:spPr>
          <a:xfrm>
            <a:off x="9260960" y="3981600"/>
            <a:ext cx="939600" cy="478800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30" dirty="0" err="1" smtClean="0">
                <a:solidFill>
                  <a:schemeClr val="tx1"/>
                </a:solidFill>
              </a:rPr>
              <a:t>나노전자</a:t>
            </a:r>
            <a:endParaRPr lang="en-US" altLang="ko-KR" sz="93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930" dirty="0" smtClean="0">
                <a:solidFill>
                  <a:schemeClr val="tx1"/>
                </a:solidFill>
              </a:rPr>
              <a:t>기계공학</a:t>
            </a:r>
            <a:endParaRPr lang="en-US" altLang="ko-KR" sz="93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930" dirty="0" smtClean="0">
                <a:solidFill>
                  <a:schemeClr val="tx1"/>
                </a:solidFill>
              </a:rPr>
              <a:t>(3)</a:t>
            </a:r>
            <a:endParaRPr lang="ko-KR" altLang="en-US" sz="930" dirty="0">
              <a:solidFill>
                <a:schemeClr val="tx1"/>
              </a:solidFill>
            </a:endParaRPr>
          </a:p>
        </p:txBody>
      </p:sp>
      <p:sp>
        <p:nvSpPr>
          <p:cNvPr id="46" name="순서도: 처리 45"/>
          <p:cNvSpPr/>
          <p:nvPr/>
        </p:nvSpPr>
        <p:spPr>
          <a:xfrm>
            <a:off x="7983937" y="3981600"/>
            <a:ext cx="939600" cy="478800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광전자공학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</a:p>
        </p:txBody>
      </p:sp>
      <p:sp>
        <p:nvSpPr>
          <p:cNvPr id="49" name="순서도: 처리 48"/>
          <p:cNvSpPr/>
          <p:nvPr/>
        </p:nvSpPr>
        <p:spPr>
          <a:xfrm>
            <a:off x="10479495" y="2121595"/>
            <a:ext cx="939600" cy="478800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30" dirty="0" smtClean="0">
                <a:solidFill>
                  <a:schemeClr val="tx1"/>
                </a:solidFill>
              </a:rPr>
              <a:t>VLSI </a:t>
            </a:r>
            <a:r>
              <a:rPr lang="ko-KR" altLang="en-US" sz="930" dirty="0" smtClean="0">
                <a:solidFill>
                  <a:schemeClr val="tx1"/>
                </a:solidFill>
              </a:rPr>
              <a:t>설계</a:t>
            </a:r>
            <a:endParaRPr lang="en-US" altLang="ko-KR" sz="93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930" dirty="0" err="1" smtClean="0">
                <a:solidFill>
                  <a:schemeClr val="tx1"/>
                </a:solidFill>
              </a:rPr>
              <a:t>특론</a:t>
            </a:r>
            <a:r>
              <a:rPr lang="ko-KR" altLang="en-US" sz="930" dirty="0" smtClean="0">
                <a:solidFill>
                  <a:schemeClr val="tx1"/>
                </a:solidFill>
              </a:rPr>
              <a:t> </a:t>
            </a:r>
            <a:r>
              <a:rPr lang="en-US" altLang="ko-KR" sz="930" dirty="0" smtClean="0">
                <a:solidFill>
                  <a:schemeClr val="tx1"/>
                </a:solidFill>
              </a:rPr>
              <a:t>(3)</a:t>
            </a:r>
            <a:endParaRPr lang="ko-KR" altLang="en-US" sz="930" dirty="0">
              <a:solidFill>
                <a:schemeClr val="tx1"/>
              </a:solidFill>
            </a:endParaRPr>
          </a:p>
        </p:txBody>
      </p:sp>
      <p:sp>
        <p:nvSpPr>
          <p:cNvPr id="50" name="순서도: 처리 49"/>
          <p:cNvSpPr/>
          <p:nvPr/>
        </p:nvSpPr>
        <p:spPr>
          <a:xfrm>
            <a:off x="10479495" y="3052800"/>
            <a:ext cx="939600" cy="478800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30" dirty="0" smtClean="0">
                <a:solidFill>
                  <a:schemeClr val="tx1"/>
                </a:solidFill>
              </a:rPr>
              <a:t>초고주파</a:t>
            </a:r>
            <a:endParaRPr lang="en-US" altLang="ko-KR" sz="93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930" dirty="0" smtClean="0">
                <a:solidFill>
                  <a:schemeClr val="tx1"/>
                </a:solidFill>
              </a:rPr>
              <a:t>반도체소자</a:t>
            </a:r>
            <a:endParaRPr lang="en-US" altLang="ko-KR" sz="93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930" dirty="0" smtClean="0">
                <a:solidFill>
                  <a:schemeClr val="tx1"/>
                </a:solidFill>
              </a:rPr>
              <a:t>및 회로 </a:t>
            </a:r>
            <a:r>
              <a:rPr lang="en-US" altLang="ko-KR" sz="930" dirty="0" smtClean="0">
                <a:solidFill>
                  <a:schemeClr val="tx1"/>
                </a:solidFill>
              </a:rPr>
              <a:t>(3)</a:t>
            </a:r>
          </a:p>
        </p:txBody>
      </p:sp>
      <p:sp>
        <p:nvSpPr>
          <p:cNvPr id="51" name="순서도: 처리 50"/>
          <p:cNvSpPr/>
          <p:nvPr/>
        </p:nvSpPr>
        <p:spPr>
          <a:xfrm>
            <a:off x="10487234" y="3981600"/>
            <a:ext cx="939600" cy="478800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30" dirty="0" smtClean="0">
                <a:solidFill>
                  <a:schemeClr val="tx1"/>
                </a:solidFill>
              </a:rPr>
              <a:t>전자물리학</a:t>
            </a:r>
            <a:endParaRPr lang="en-US" altLang="ko-KR" sz="93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930" dirty="0" err="1" smtClean="0">
                <a:solidFill>
                  <a:schemeClr val="tx1"/>
                </a:solidFill>
              </a:rPr>
              <a:t>특론</a:t>
            </a:r>
            <a:r>
              <a:rPr lang="ko-KR" altLang="en-US" sz="930" dirty="0" smtClean="0">
                <a:solidFill>
                  <a:schemeClr val="tx1"/>
                </a:solidFill>
              </a:rPr>
              <a:t> </a:t>
            </a:r>
            <a:r>
              <a:rPr lang="en-US" altLang="ko-KR" sz="930" dirty="0" smtClean="0">
                <a:solidFill>
                  <a:schemeClr val="tx1"/>
                </a:solidFill>
              </a:rPr>
              <a:t>(3)</a:t>
            </a:r>
            <a:endParaRPr lang="ko-KR" altLang="en-US" sz="930" dirty="0">
              <a:solidFill>
                <a:schemeClr val="tx1"/>
              </a:solidFill>
            </a:endParaRPr>
          </a:p>
        </p:txBody>
      </p:sp>
      <p:cxnSp>
        <p:nvCxnSpPr>
          <p:cNvPr id="72" name="직선 화살표 연결선 71"/>
          <p:cNvCxnSpPr>
            <a:stCxn id="22" idx="3"/>
            <a:endCxn id="23" idx="1"/>
          </p:cNvCxnSpPr>
          <p:nvPr/>
        </p:nvCxnSpPr>
        <p:spPr>
          <a:xfrm>
            <a:off x="1617655" y="2359800"/>
            <a:ext cx="290345" cy="1195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화살표 연결선 72"/>
          <p:cNvCxnSpPr/>
          <p:nvPr/>
        </p:nvCxnSpPr>
        <p:spPr>
          <a:xfrm flipV="1">
            <a:off x="1617179" y="3295624"/>
            <a:ext cx="290593" cy="571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화살표 연결선 78"/>
          <p:cNvCxnSpPr/>
          <p:nvPr/>
        </p:nvCxnSpPr>
        <p:spPr>
          <a:xfrm flipV="1">
            <a:off x="3985529" y="1428523"/>
            <a:ext cx="290593" cy="509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직선 화살표 연결선 79"/>
          <p:cNvCxnSpPr>
            <a:stCxn id="32" idx="3"/>
            <a:endCxn id="37" idx="1"/>
          </p:cNvCxnSpPr>
          <p:nvPr/>
        </p:nvCxnSpPr>
        <p:spPr>
          <a:xfrm>
            <a:off x="5217510" y="1398600"/>
            <a:ext cx="315690" cy="0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직선 화살표 연결선 83"/>
          <p:cNvCxnSpPr>
            <a:stCxn id="37" idx="3"/>
          </p:cNvCxnSpPr>
          <p:nvPr/>
        </p:nvCxnSpPr>
        <p:spPr>
          <a:xfrm>
            <a:off x="6472800" y="1398600"/>
            <a:ext cx="251574" cy="56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직선 화살표 연결선 84"/>
          <p:cNvCxnSpPr>
            <a:stCxn id="38" idx="3"/>
            <a:endCxn id="41" idx="1"/>
          </p:cNvCxnSpPr>
          <p:nvPr/>
        </p:nvCxnSpPr>
        <p:spPr>
          <a:xfrm>
            <a:off x="6472800" y="4221000"/>
            <a:ext cx="255563" cy="0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직선 화살표 연결선 101"/>
          <p:cNvCxnSpPr>
            <a:stCxn id="33" idx="2"/>
            <a:endCxn id="31" idx="0"/>
          </p:cNvCxnSpPr>
          <p:nvPr/>
        </p:nvCxnSpPr>
        <p:spPr>
          <a:xfrm>
            <a:off x="3515400" y="1638000"/>
            <a:ext cx="0" cy="483595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TextBox 115"/>
          <p:cNvSpPr txBox="1"/>
          <p:nvPr/>
        </p:nvSpPr>
        <p:spPr>
          <a:xfrm>
            <a:off x="10353012" y="412325"/>
            <a:ext cx="93856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err="1" smtClean="0"/>
              <a:t>학석사공통</a:t>
            </a:r>
            <a:endParaRPr lang="ko-KR" altLang="en-US" sz="1100" dirty="0"/>
          </a:p>
        </p:txBody>
      </p:sp>
      <p:sp>
        <p:nvSpPr>
          <p:cNvPr id="77" name="순서도: 처리 76"/>
          <p:cNvSpPr/>
          <p:nvPr/>
        </p:nvSpPr>
        <p:spPr>
          <a:xfrm>
            <a:off x="3045600" y="3052800"/>
            <a:ext cx="939600" cy="478800"/>
          </a:xfrm>
          <a:prstGeom prst="flowChartProcess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디지털 공학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81" name="순서도: 처리 80"/>
          <p:cNvSpPr/>
          <p:nvPr/>
        </p:nvSpPr>
        <p:spPr>
          <a:xfrm>
            <a:off x="4276800" y="3052800"/>
            <a:ext cx="939600" cy="478800"/>
          </a:xfrm>
          <a:prstGeom prst="flowChart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50" dirty="0" smtClean="0">
                <a:solidFill>
                  <a:schemeClr val="tx1"/>
                </a:solidFill>
              </a:rPr>
              <a:t>논리회로설계 </a:t>
            </a:r>
            <a:r>
              <a:rPr lang="en-US" altLang="ko-KR" sz="950" dirty="0" smtClean="0">
                <a:solidFill>
                  <a:schemeClr val="tx1"/>
                </a:solidFill>
              </a:rPr>
              <a:t>(3)</a:t>
            </a:r>
            <a:endParaRPr lang="ko-KR" altLang="en-US" sz="950" dirty="0">
              <a:solidFill>
                <a:schemeClr val="tx1"/>
              </a:solidFill>
            </a:endParaRPr>
          </a:p>
        </p:txBody>
      </p:sp>
      <p:sp>
        <p:nvSpPr>
          <p:cNvPr id="82" name="순서도: 처리 81"/>
          <p:cNvSpPr/>
          <p:nvPr/>
        </p:nvSpPr>
        <p:spPr>
          <a:xfrm>
            <a:off x="4273436" y="2118521"/>
            <a:ext cx="939600" cy="478800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30" dirty="0" smtClean="0">
                <a:solidFill>
                  <a:schemeClr val="tx1"/>
                </a:solidFill>
              </a:rPr>
              <a:t>디지털실험</a:t>
            </a:r>
            <a:endParaRPr lang="en-US" altLang="ko-KR" sz="93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930" dirty="0" smtClean="0">
                <a:solidFill>
                  <a:schemeClr val="tx1"/>
                </a:solidFill>
              </a:rPr>
              <a:t>(1)</a:t>
            </a:r>
            <a:endParaRPr lang="ko-KR" altLang="en-US" sz="930" dirty="0">
              <a:solidFill>
                <a:schemeClr val="tx1"/>
              </a:solidFill>
            </a:endParaRPr>
          </a:p>
        </p:txBody>
      </p:sp>
      <p:cxnSp>
        <p:nvCxnSpPr>
          <p:cNvPr id="121" name="직선 화살표 연결선 120"/>
          <p:cNvCxnSpPr>
            <a:stCxn id="77" idx="3"/>
            <a:endCxn id="81" idx="1"/>
          </p:cNvCxnSpPr>
          <p:nvPr/>
        </p:nvCxnSpPr>
        <p:spPr>
          <a:xfrm>
            <a:off x="3985200" y="3292200"/>
            <a:ext cx="29160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꺾인 연결선 133"/>
          <p:cNvCxnSpPr>
            <a:stCxn id="82" idx="2"/>
            <a:endCxn id="77" idx="0"/>
          </p:cNvCxnSpPr>
          <p:nvPr/>
        </p:nvCxnSpPr>
        <p:spPr>
          <a:xfrm rot="5400000">
            <a:off x="3901579" y="2211142"/>
            <a:ext cx="455479" cy="1227836"/>
          </a:xfrm>
          <a:prstGeom prst="bentConnector3">
            <a:avLst/>
          </a:prstGeom>
          <a:ln w="12700"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꺾인 연결선 134"/>
          <p:cNvCxnSpPr>
            <a:stCxn id="23" idx="3"/>
            <a:endCxn id="33" idx="1"/>
          </p:cNvCxnSpPr>
          <p:nvPr/>
        </p:nvCxnSpPr>
        <p:spPr>
          <a:xfrm flipV="1">
            <a:off x="2847600" y="1398600"/>
            <a:ext cx="198000" cy="962395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꺾인 연결선 137"/>
          <p:cNvCxnSpPr/>
          <p:nvPr/>
        </p:nvCxnSpPr>
        <p:spPr>
          <a:xfrm rot="5400000" flipH="1" flipV="1">
            <a:off x="2434103" y="2781268"/>
            <a:ext cx="914971" cy="98462"/>
          </a:xfrm>
          <a:prstGeom prst="bentConnector3">
            <a:avLst>
              <a:gd name="adj1" fmla="val 546"/>
            </a:avLst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순서도: 처리 94"/>
          <p:cNvSpPr/>
          <p:nvPr/>
        </p:nvSpPr>
        <p:spPr>
          <a:xfrm>
            <a:off x="3045600" y="3981600"/>
            <a:ext cx="939124" cy="480029"/>
          </a:xfrm>
          <a:prstGeom prst="flowChartProcess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30" dirty="0" smtClean="0">
                <a:solidFill>
                  <a:schemeClr val="tx1"/>
                </a:solidFill>
              </a:rPr>
              <a:t>물리</a:t>
            </a:r>
            <a:endParaRPr lang="en-US" altLang="ko-KR" sz="93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930" dirty="0" smtClean="0">
                <a:solidFill>
                  <a:schemeClr val="tx1"/>
                </a:solidFill>
              </a:rPr>
              <a:t>전자공학 </a:t>
            </a:r>
            <a:r>
              <a:rPr lang="en-US" altLang="ko-KR" sz="930" dirty="0" smtClean="0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lang="en-US" altLang="ko-KR" sz="930" dirty="0" smtClean="0">
                <a:solidFill>
                  <a:schemeClr val="tx1"/>
                </a:solidFill>
              </a:rPr>
              <a:t>(3)</a:t>
            </a:r>
            <a:endParaRPr lang="ko-KR" altLang="en-US" sz="930" dirty="0">
              <a:solidFill>
                <a:schemeClr val="tx1"/>
              </a:solidFill>
            </a:endParaRPr>
          </a:p>
        </p:txBody>
      </p:sp>
      <p:sp>
        <p:nvSpPr>
          <p:cNvPr id="96" name="순서도: 처리 95"/>
          <p:cNvSpPr/>
          <p:nvPr/>
        </p:nvSpPr>
        <p:spPr>
          <a:xfrm>
            <a:off x="4274655" y="3981600"/>
            <a:ext cx="939600" cy="478800"/>
          </a:xfrm>
          <a:prstGeom prst="flowChart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30" dirty="0" smtClean="0">
                <a:solidFill>
                  <a:schemeClr val="tx1"/>
                </a:solidFill>
              </a:rPr>
              <a:t>물리</a:t>
            </a:r>
            <a:endParaRPr lang="en-US" altLang="ko-KR" sz="93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930" dirty="0" smtClean="0">
                <a:solidFill>
                  <a:schemeClr val="tx1"/>
                </a:solidFill>
              </a:rPr>
              <a:t>전자공학 </a:t>
            </a:r>
            <a:r>
              <a:rPr lang="en-US" altLang="ko-KR" sz="930" dirty="0" smtClean="0">
                <a:solidFill>
                  <a:schemeClr val="tx1"/>
                </a:solidFill>
              </a:rPr>
              <a:t>2</a:t>
            </a:r>
          </a:p>
          <a:p>
            <a:pPr algn="ctr"/>
            <a:r>
              <a:rPr lang="en-US" altLang="ko-KR" sz="930" dirty="0" smtClean="0">
                <a:solidFill>
                  <a:schemeClr val="tx1"/>
                </a:solidFill>
              </a:rPr>
              <a:t>(3)</a:t>
            </a:r>
          </a:p>
        </p:txBody>
      </p:sp>
      <p:sp>
        <p:nvSpPr>
          <p:cNvPr id="97" name="순서도: 처리 96"/>
          <p:cNvSpPr/>
          <p:nvPr/>
        </p:nvSpPr>
        <p:spPr>
          <a:xfrm>
            <a:off x="3045600" y="4910400"/>
            <a:ext cx="939600" cy="478800"/>
          </a:xfrm>
          <a:prstGeom prst="flowChartProcess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30" dirty="0" smtClean="0">
                <a:solidFill>
                  <a:schemeClr val="tx1"/>
                </a:solidFill>
              </a:rPr>
              <a:t>전자기학</a:t>
            </a:r>
            <a:r>
              <a:rPr lang="en-US" altLang="ko-KR" sz="930" dirty="0">
                <a:solidFill>
                  <a:schemeClr val="tx1"/>
                </a:solidFill>
              </a:rPr>
              <a:t> </a:t>
            </a:r>
            <a:r>
              <a:rPr lang="en-US" altLang="ko-KR" sz="930" dirty="0" smtClean="0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lang="en-US" altLang="ko-KR" sz="930" dirty="0" smtClean="0">
                <a:solidFill>
                  <a:schemeClr val="tx1"/>
                </a:solidFill>
              </a:rPr>
              <a:t>(3)</a:t>
            </a:r>
          </a:p>
        </p:txBody>
      </p:sp>
      <p:sp>
        <p:nvSpPr>
          <p:cNvPr id="98" name="순서도: 처리 97"/>
          <p:cNvSpPr/>
          <p:nvPr/>
        </p:nvSpPr>
        <p:spPr>
          <a:xfrm>
            <a:off x="4275611" y="4910400"/>
            <a:ext cx="939600" cy="478800"/>
          </a:xfrm>
          <a:prstGeom prst="flowChart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30" dirty="0" smtClean="0">
                <a:solidFill>
                  <a:schemeClr val="tx1"/>
                </a:solidFill>
              </a:rPr>
              <a:t>전자기학 </a:t>
            </a:r>
            <a:r>
              <a:rPr lang="en-US" altLang="ko-KR" sz="930" dirty="0" smtClean="0">
                <a:solidFill>
                  <a:schemeClr val="tx1"/>
                </a:solidFill>
              </a:rPr>
              <a:t>2</a:t>
            </a:r>
          </a:p>
          <a:p>
            <a:pPr algn="ctr"/>
            <a:r>
              <a:rPr lang="en-US" altLang="ko-KR" sz="930" dirty="0" smtClean="0">
                <a:solidFill>
                  <a:schemeClr val="tx1"/>
                </a:solidFill>
              </a:rPr>
              <a:t>(3)</a:t>
            </a:r>
          </a:p>
        </p:txBody>
      </p:sp>
      <p:sp>
        <p:nvSpPr>
          <p:cNvPr id="99" name="순서도: 처리 98"/>
          <p:cNvSpPr/>
          <p:nvPr/>
        </p:nvSpPr>
        <p:spPr>
          <a:xfrm>
            <a:off x="9254574" y="3052800"/>
            <a:ext cx="939600" cy="478800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30" dirty="0" smtClean="0">
                <a:solidFill>
                  <a:schemeClr val="tx1"/>
                </a:solidFill>
              </a:rPr>
              <a:t>아날로그집적</a:t>
            </a:r>
            <a:endParaRPr lang="en-US" altLang="ko-KR" sz="93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930" dirty="0" smtClean="0">
                <a:solidFill>
                  <a:schemeClr val="tx1"/>
                </a:solidFill>
              </a:rPr>
              <a:t>회로 </a:t>
            </a:r>
            <a:r>
              <a:rPr lang="en-US" altLang="ko-KR" sz="930" dirty="0" smtClean="0">
                <a:solidFill>
                  <a:schemeClr val="tx1"/>
                </a:solidFill>
              </a:rPr>
              <a:t>(3)</a:t>
            </a:r>
            <a:endParaRPr lang="ko-KR" altLang="en-US" sz="930" dirty="0">
              <a:solidFill>
                <a:schemeClr val="tx1"/>
              </a:solidFill>
            </a:endParaRPr>
          </a:p>
        </p:txBody>
      </p:sp>
      <p:sp>
        <p:nvSpPr>
          <p:cNvPr id="100" name="순서도: 처리 99"/>
          <p:cNvSpPr/>
          <p:nvPr/>
        </p:nvSpPr>
        <p:spPr>
          <a:xfrm>
            <a:off x="7977551" y="3052800"/>
            <a:ext cx="939600" cy="478800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디지털집적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회로설계 </a:t>
            </a:r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</a:p>
        </p:txBody>
      </p:sp>
      <p:cxnSp>
        <p:nvCxnSpPr>
          <p:cNvPr id="104" name="꺾인 연결선 103"/>
          <p:cNvCxnSpPr>
            <a:stCxn id="98" idx="3"/>
          </p:cNvCxnSpPr>
          <p:nvPr/>
        </p:nvCxnSpPr>
        <p:spPr>
          <a:xfrm flipV="1">
            <a:off x="5215211" y="4219743"/>
            <a:ext cx="1314140" cy="930057"/>
          </a:xfrm>
          <a:prstGeom prst="bentConnector3">
            <a:avLst>
              <a:gd name="adj1" fmla="val 102911"/>
            </a:avLst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직선 화살표 연결선 104"/>
          <p:cNvCxnSpPr>
            <a:stCxn id="96" idx="3"/>
            <a:endCxn id="38" idx="1"/>
          </p:cNvCxnSpPr>
          <p:nvPr/>
        </p:nvCxnSpPr>
        <p:spPr>
          <a:xfrm>
            <a:off x="5214255" y="4221000"/>
            <a:ext cx="318945" cy="0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직선 화살표 연결선 106"/>
          <p:cNvCxnSpPr>
            <a:stCxn id="95" idx="3"/>
            <a:endCxn id="96" idx="1"/>
          </p:cNvCxnSpPr>
          <p:nvPr/>
        </p:nvCxnSpPr>
        <p:spPr>
          <a:xfrm flipV="1">
            <a:off x="3984724" y="4221000"/>
            <a:ext cx="289931" cy="61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직선 화살표 연결선 107"/>
          <p:cNvCxnSpPr>
            <a:stCxn id="97" idx="3"/>
            <a:endCxn id="98" idx="1"/>
          </p:cNvCxnSpPr>
          <p:nvPr/>
        </p:nvCxnSpPr>
        <p:spPr>
          <a:xfrm>
            <a:off x="3985200" y="5149800"/>
            <a:ext cx="290411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꺾인 연결선 110"/>
          <p:cNvCxnSpPr/>
          <p:nvPr/>
        </p:nvCxnSpPr>
        <p:spPr>
          <a:xfrm rot="16200000" flipH="1">
            <a:off x="2531012" y="3705155"/>
            <a:ext cx="923505" cy="105671"/>
          </a:xfrm>
          <a:prstGeom prst="bentConnector2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꺾인 연결선 116"/>
          <p:cNvCxnSpPr/>
          <p:nvPr/>
        </p:nvCxnSpPr>
        <p:spPr>
          <a:xfrm rot="16200000" flipH="1">
            <a:off x="2536494" y="4580369"/>
            <a:ext cx="907568" cy="95769"/>
          </a:xfrm>
          <a:prstGeom prst="bentConnector2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꺾인 연결선 118"/>
          <p:cNvCxnSpPr>
            <a:stCxn id="38" idx="0"/>
            <a:endCxn id="46" idx="0"/>
          </p:cNvCxnSpPr>
          <p:nvPr/>
        </p:nvCxnSpPr>
        <p:spPr>
          <a:xfrm rot="5400000" flipH="1" flipV="1">
            <a:off x="7228368" y="2756232"/>
            <a:ext cx="12700" cy="2450737"/>
          </a:xfrm>
          <a:prstGeom prst="bentConnector3">
            <a:avLst>
              <a:gd name="adj1" fmla="val 1800000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꺾인 연결선 127"/>
          <p:cNvCxnSpPr/>
          <p:nvPr/>
        </p:nvCxnSpPr>
        <p:spPr>
          <a:xfrm>
            <a:off x="8404225" y="3754800"/>
            <a:ext cx="1326297" cy="227967"/>
          </a:xfrm>
          <a:prstGeom prst="bentConnector2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타원 132"/>
          <p:cNvSpPr/>
          <p:nvPr/>
        </p:nvSpPr>
        <p:spPr>
          <a:xfrm>
            <a:off x="5248180" y="3214747"/>
            <a:ext cx="177150" cy="177150"/>
          </a:xfrm>
          <a:prstGeom prst="ellipse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6" name="직사각형 135"/>
          <p:cNvSpPr/>
          <p:nvPr/>
        </p:nvSpPr>
        <p:spPr>
          <a:xfrm>
            <a:off x="5236606" y="3299774"/>
            <a:ext cx="244087" cy="1215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1" name="직선 연결선 130"/>
          <p:cNvCxnSpPr/>
          <p:nvPr/>
        </p:nvCxnSpPr>
        <p:spPr>
          <a:xfrm>
            <a:off x="5340826" y="1399163"/>
            <a:ext cx="0" cy="282058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직선 화살표 연결선 100"/>
          <p:cNvCxnSpPr>
            <a:stCxn id="133" idx="6"/>
            <a:endCxn id="100" idx="1"/>
          </p:cNvCxnSpPr>
          <p:nvPr/>
        </p:nvCxnSpPr>
        <p:spPr>
          <a:xfrm flipV="1">
            <a:off x="5425330" y="3292200"/>
            <a:ext cx="2552221" cy="11122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직선 연결선 139"/>
          <p:cNvCxnSpPr>
            <a:stCxn id="133" idx="2"/>
            <a:endCxn id="81" idx="3"/>
          </p:cNvCxnSpPr>
          <p:nvPr/>
        </p:nvCxnSpPr>
        <p:spPr>
          <a:xfrm flipH="1" flipV="1">
            <a:off x="5216400" y="3292200"/>
            <a:ext cx="31780" cy="11122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모서리가 둥근 직사각형 86"/>
          <p:cNvSpPr/>
          <p:nvPr/>
        </p:nvSpPr>
        <p:spPr>
          <a:xfrm>
            <a:off x="664129" y="3981600"/>
            <a:ext cx="939600" cy="4788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프로그래밍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기초와 실습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</a:p>
        </p:txBody>
      </p:sp>
      <p:sp>
        <p:nvSpPr>
          <p:cNvPr id="88" name="모서리가 둥근 직사각형 87"/>
          <p:cNvSpPr/>
          <p:nvPr/>
        </p:nvSpPr>
        <p:spPr>
          <a:xfrm>
            <a:off x="678055" y="3052800"/>
            <a:ext cx="939124" cy="48002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err="1" smtClean="0">
                <a:solidFill>
                  <a:schemeClr val="tx1"/>
                </a:solidFill>
              </a:rPr>
              <a:t>미적분학</a:t>
            </a:r>
            <a:r>
              <a:rPr lang="ko-KR" altLang="en-US" sz="1000" dirty="0" smtClean="0">
                <a:solidFill>
                  <a:schemeClr val="tx1"/>
                </a:solidFill>
              </a:rPr>
              <a:t> 및 연습 </a:t>
            </a:r>
            <a:r>
              <a:rPr lang="en-US" altLang="ko-KR" sz="1000" dirty="0" smtClean="0">
                <a:solidFill>
                  <a:schemeClr val="tx1"/>
                </a:solidFill>
              </a:rPr>
              <a:t>1 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91" name="모서리가 둥근 직사각형 90"/>
          <p:cNvSpPr/>
          <p:nvPr/>
        </p:nvSpPr>
        <p:spPr>
          <a:xfrm>
            <a:off x="1907772" y="3052800"/>
            <a:ext cx="939124" cy="48002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err="1" smtClean="0">
                <a:solidFill>
                  <a:schemeClr val="tx1"/>
                </a:solidFill>
              </a:rPr>
              <a:t>미적분학</a:t>
            </a:r>
            <a:r>
              <a:rPr lang="ko-KR" altLang="en-US" sz="1000" dirty="0" smtClean="0">
                <a:solidFill>
                  <a:schemeClr val="tx1"/>
                </a:solidFill>
              </a:rPr>
              <a:t> 및 연습 </a:t>
            </a:r>
            <a:r>
              <a:rPr lang="en-US" altLang="ko-KR" sz="1000" dirty="0" smtClean="0">
                <a:solidFill>
                  <a:schemeClr val="tx1"/>
                </a:solidFill>
              </a:rPr>
              <a:t>2 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grpSp>
        <p:nvGrpSpPr>
          <p:cNvPr id="89" name="그룹 88"/>
          <p:cNvGrpSpPr/>
          <p:nvPr/>
        </p:nvGrpSpPr>
        <p:grpSpPr>
          <a:xfrm>
            <a:off x="1256246" y="6411600"/>
            <a:ext cx="6411241" cy="371475"/>
            <a:chOff x="2444435" y="6411600"/>
            <a:chExt cx="6411241" cy="371475"/>
          </a:xfrm>
        </p:grpSpPr>
        <p:sp>
          <p:nvSpPr>
            <p:cNvPr id="94" name="직사각형 93"/>
            <p:cNvSpPr/>
            <p:nvPr/>
          </p:nvSpPr>
          <p:spPr>
            <a:xfrm>
              <a:off x="2444435" y="6411600"/>
              <a:ext cx="6411241" cy="37147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3" name="직사각형 102"/>
            <p:cNvSpPr/>
            <p:nvPr/>
          </p:nvSpPr>
          <p:spPr>
            <a:xfrm>
              <a:off x="3656067" y="6530022"/>
              <a:ext cx="360000" cy="159886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 b="1" dirty="0">
                <a:solidFill>
                  <a:schemeClr val="tx1"/>
                </a:solidFill>
              </a:endParaRP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4010475" y="6516000"/>
              <a:ext cx="527901" cy="223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50" b="1" dirty="0" smtClean="0"/>
                <a:t>선택</a:t>
              </a:r>
              <a:endParaRPr lang="en-US" altLang="ko-KR" sz="850" b="1" dirty="0" smtClean="0"/>
            </a:p>
          </p:txBody>
        </p:sp>
        <p:sp>
          <p:nvSpPr>
            <p:cNvPr id="109" name="순서도: 수행의 시작/종료 108"/>
            <p:cNvSpPr/>
            <p:nvPr/>
          </p:nvSpPr>
          <p:spPr>
            <a:xfrm>
              <a:off x="4611939" y="6530548"/>
              <a:ext cx="360000" cy="159886"/>
            </a:xfrm>
            <a:prstGeom prst="flowChartTerminator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 b="1" dirty="0">
                <a:solidFill>
                  <a:schemeClr val="tx1"/>
                </a:solidFill>
              </a:endParaRP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5024613" y="6516000"/>
              <a:ext cx="527901" cy="223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850" b="1" dirty="0" smtClean="0"/>
                <a:t>MSC</a:t>
              </a:r>
              <a:endParaRPr lang="ko-KR" altLang="en-US" sz="850" b="1" dirty="0"/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7066629" y="6516000"/>
              <a:ext cx="661348" cy="223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50" b="1" dirty="0" smtClean="0"/>
                <a:t>선수관계</a:t>
              </a:r>
              <a:endParaRPr lang="ko-KR" altLang="en-US" sz="850" b="1" dirty="0"/>
            </a:p>
          </p:txBody>
        </p:sp>
        <p:cxnSp>
          <p:nvCxnSpPr>
            <p:cNvPr id="113" name="직선 화살표 연결선 112"/>
            <p:cNvCxnSpPr/>
            <p:nvPr/>
          </p:nvCxnSpPr>
          <p:spPr>
            <a:xfrm>
              <a:off x="6748766" y="6616725"/>
              <a:ext cx="265449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직선 화살표 연결선 113"/>
            <p:cNvCxnSpPr/>
            <p:nvPr/>
          </p:nvCxnSpPr>
          <p:spPr>
            <a:xfrm>
              <a:off x="5585187" y="6616726"/>
              <a:ext cx="310829" cy="0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dash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직선 화살표 연결선 114"/>
            <p:cNvCxnSpPr/>
            <p:nvPr/>
          </p:nvCxnSpPr>
          <p:spPr>
            <a:xfrm>
              <a:off x="7828320" y="6616726"/>
              <a:ext cx="237861" cy="0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8" name="TextBox 117"/>
            <p:cNvSpPr txBox="1"/>
            <p:nvPr/>
          </p:nvSpPr>
          <p:spPr>
            <a:xfrm>
              <a:off x="5958844" y="6516000"/>
              <a:ext cx="652543" cy="223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50" b="1" dirty="0" smtClean="0"/>
                <a:t>보완관계</a:t>
              </a:r>
              <a:endParaRPr lang="ko-KR" altLang="en-US" sz="850" b="1" dirty="0"/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8122971" y="6516000"/>
              <a:ext cx="661348" cy="223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50" b="1" dirty="0" smtClean="0"/>
                <a:t>권장관계</a:t>
              </a:r>
              <a:endParaRPr lang="ko-KR" altLang="en-US" sz="850" b="1" dirty="0"/>
            </a:p>
          </p:txBody>
        </p:sp>
        <p:sp>
          <p:nvSpPr>
            <p:cNvPr id="141" name="직사각형 140"/>
            <p:cNvSpPr/>
            <p:nvPr/>
          </p:nvSpPr>
          <p:spPr>
            <a:xfrm>
              <a:off x="2715682" y="6531321"/>
              <a:ext cx="351749" cy="15988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 b="1" dirty="0">
                <a:solidFill>
                  <a:schemeClr val="tx1"/>
                </a:solidFill>
              </a:endParaRPr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3070089" y="6516000"/>
              <a:ext cx="527901" cy="223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50" b="1" dirty="0" smtClean="0"/>
                <a:t>필수</a:t>
              </a:r>
              <a:endParaRPr lang="ko-KR" altLang="en-US" sz="850" b="1" dirty="0"/>
            </a:p>
          </p:txBody>
        </p:sp>
      </p:grpSp>
      <p:grpSp>
        <p:nvGrpSpPr>
          <p:cNvPr id="143" name="그룹 142"/>
          <p:cNvGrpSpPr/>
          <p:nvPr/>
        </p:nvGrpSpPr>
        <p:grpSpPr>
          <a:xfrm>
            <a:off x="8497062" y="6336544"/>
            <a:ext cx="2638700" cy="480029"/>
            <a:chOff x="8497062" y="6336544"/>
            <a:chExt cx="2638700" cy="480029"/>
          </a:xfrm>
        </p:grpSpPr>
        <p:sp>
          <p:nvSpPr>
            <p:cNvPr id="144" name="순서도: 처리 143"/>
            <p:cNvSpPr/>
            <p:nvPr/>
          </p:nvSpPr>
          <p:spPr>
            <a:xfrm>
              <a:off x="8497062" y="6336544"/>
              <a:ext cx="939124" cy="480029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>
                  <a:solidFill>
                    <a:schemeClr val="tx1"/>
                  </a:solidFill>
                </a:rPr>
                <a:t># </a:t>
              </a:r>
              <a:r>
                <a:rPr lang="ko-KR" altLang="en-US" sz="1000" dirty="0" smtClean="0">
                  <a:solidFill>
                    <a:schemeClr val="tx1"/>
                  </a:solidFill>
                </a:rPr>
                <a:t>과목명</a:t>
              </a:r>
              <a:endParaRPr lang="en-US" altLang="ko-KR" sz="1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altLang="ko-KR" sz="1000" dirty="0" smtClean="0">
                  <a:solidFill>
                    <a:schemeClr val="tx1"/>
                  </a:solidFill>
                </a:rPr>
                <a:t>(</a:t>
              </a:r>
              <a:r>
                <a:rPr lang="ko-KR" altLang="en-US" sz="1000" dirty="0" smtClean="0">
                  <a:solidFill>
                    <a:schemeClr val="tx1"/>
                  </a:solidFill>
                </a:rPr>
                <a:t>학점</a:t>
              </a:r>
              <a:r>
                <a:rPr lang="en-US" altLang="ko-KR" sz="1000" dirty="0" smtClean="0">
                  <a:solidFill>
                    <a:schemeClr val="tx1"/>
                  </a:solidFill>
                </a:rPr>
                <a:t>)</a:t>
              </a:r>
              <a:endParaRPr lang="ko-KR" altLang="en-US" sz="1000" dirty="0">
                <a:solidFill>
                  <a:schemeClr val="tx1"/>
                </a:solidFill>
              </a:endParaRPr>
            </a:p>
          </p:txBody>
        </p:sp>
        <p:grpSp>
          <p:nvGrpSpPr>
            <p:cNvPr id="145" name="그룹 144"/>
            <p:cNvGrpSpPr/>
            <p:nvPr/>
          </p:nvGrpSpPr>
          <p:grpSpPr>
            <a:xfrm>
              <a:off x="9537700" y="6336544"/>
              <a:ext cx="1598062" cy="480029"/>
              <a:chOff x="9537700" y="6336544"/>
              <a:chExt cx="1598062" cy="480029"/>
            </a:xfrm>
          </p:grpSpPr>
          <p:sp>
            <p:nvSpPr>
              <p:cNvPr id="146" name="순서도: 처리 145"/>
              <p:cNvSpPr/>
              <p:nvPr/>
            </p:nvSpPr>
            <p:spPr>
              <a:xfrm>
                <a:off x="9537700" y="6336544"/>
                <a:ext cx="1598062" cy="480029"/>
              </a:xfrm>
              <a:prstGeom prst="flowChartProcess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7" name="직사각형 146"/>
              <p:cNvSpPr/>
              <p:nvPr/>
            </p:nvSpPr>
            <p:spPr>
              <a:xfrm>
                <a:off x="9648996" y="6386517"/>
                <a:ext cx="165600" cy="167030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8" name="직사각형 147"/>
              <p:cNvSpPr/>
              <p:nvPr/>
            </p:nvSpPr>
            <p:spPr>
              <a:xfrm>
                <a:off x="10353012" y="6390089"/>
                <a:ext cx="165600" cy="159886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9" name="직사각형 148"/>
              <p:cNvSpPr/>
              <p:nvPr/>
            </p:nvSpPr>
            <p:spPr>
              <a:xfrm>
                <a:off x="9648996" y="6609965"/>
                <a:ext cx="165600" cy="159886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0" name="직사각형 149"/>
              <p:cNvSpPr/>
              <p:nvPr/>
            </p:nvSpPr>
            <p:spPr>
              <a:xfrm>
                <a:off x="10353012" y="6605818"/>
                <a:ext cx="165600" cy="159886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1" name="TextBox 150"/>
              <p:cNvSpPr txBox="1"/>
              <p:nvPr/>
            </p:nvSpPr>
            <p:spPr>
              <a:xfrm>
                <a:off x="9793699" y="6363756"/>
                <a:ext cx="454320" cy="2231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850" b="1" dirty="0" smtClean="0"/>
                  <a:t>필수</a:t>
                </a:r>
                <a:endParaRPr lang="ko-KR" altLang="en-US" sz="850" b="1" dirty="0"/>
              </a:p>
            </p:txBody>
          </p:sp>
          <p:sp>
            <p:nvSpPr>
              <p:cNvPr id="152" name="TextBox 151"/>
              <p:cNvSpPr txBox="1"/>
              <p:nvPr/>
            </p:nvSpPr>
            <p:spPr>
              <a:xfrm>
                <a:off x="9793699" y="6574192"/>
                <a:ext cx="636176" cy="2231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850" b="1" smtClean="0"/>
                  <a:t>선수필요</a:t>
                </a:r>
                <a:endParaRPr lang="ko-KR" altLang="en-US" sz="850" b="1" dirty="0"/>
              </a:p>
            </p:txBody>
          </p:sp>
          <p:sp>
            <p:nvSpPr>
              <p:cNvPr id="153" name="TextBox 152"/>
              <p:cNvSpPr txBox="1"/>
              <p:nvPr/>
            </p:nvSpPr>
            <p:spPr>
              <a:xfrm>
                <a:off x="10518612" y="6365730"/>
                <a:ext cx="454320" cy="2231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850" b="1" dirty="0" smtClean="0"/>
                  <a:t>MSC</a:t>
                </a:r>
                <a:endParaRPr lang="ko-KR" altLang="en-US" sz="850" b="1" dirty="0"/>
              </a:p>
            </p:txBody>
          </p:sp>
          <p:sp>
            <p:nvSpPr>
              <p:cNvPr id="154" name="TextBox 153"/>
              <p:cNvSpPr txBox="1"/>
              <p:nvPr/>
            </p:nvSpPr>
            <p:spPr>
              <a:xfrm>
                <a:off x="10518612" y="6570550"/>
                <a:ext cx="582776" cy="2231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850" b="1" dirty="0" smtClean="0"/>
                  <a:t>선택</a:t>
                </a:r>
                <a:endParaRPr lang="ko-KR" altLang="en-US" sz="850" b="1" dirty="0"/>
              </a:p>
            </p:txBody>
          </p:sp>
        </p:grpSp>
      </p:grpSp>
      <p:cxnSp>
        <p:nvCxnSpPr>
          <p:cNvPr id="122" name="직선 화살표 연결선 121"/>
          <p:cNvCxnSpPr/>
          <p:nvPr/>
        </p:nvCxnSpPr>
        <p:spPr>
          <a:xfrm>
            <a:off x="6567313" y="2357921"/>
            <a:ext cx="161050" cy="0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직선 연결선 123"/>
          <p:cNvCxnSpPr/>
          <p:nvPr/>
        </p:nvCxnSpPr>
        <p:spPr>
          <a:xfrm>
            <a:off x="6567313" y="1414769"/>
            <a:ext cx="0" cy="946226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순서도: 처리 122"/>
          <p:cNvSpPr/>
          <p:nvPr/>
        </p:nvSpPr>
        <p:spPr>
          <a:xfrm>
            <a:off x="6728363" y="2127673"/>
            <a:ext cx="939600" cy="478800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30" dirty="0" smtClean="0">
                <a:solidFill>
                  <a:schemeClr val="tx1"/>
                </a:solidFill>
              </a:rPr>
              <a:t>전자회로실험</a:t>
            </a:r>
            <a:endParaRPr lang="en-US" altLang="ko-KR" sz="93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930" dirty="0" smtClean="0">
                <a:solidFill>
                  <a:schemeClr val="tx1"/>
                </a:solidFill>
              </a:rPr>
              <a:t>(1)</a:t>
            </a:r>
            <a:endParaRPr lang="ko-KR" altLang="en-US" sz="93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2266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TextBox 96"/>
          <p:cNvSpPr txBox="1"/>
          <p:nvPr/>
        </p:nvSpPr>
        <p:spPr>
          <a:xfrm>
            <a:off x="332741" y="0"/>
            <a:ext cx="11585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pc="600" dirty="0" smtClean="0"/>
              <a:t>전자전기공학부 교과과정 이수체계도</a:t>
            </a:r>
            <a:endParaRPr lang="ko-KR" altLang="en-US" spc="600" dirty="0"/>
          </a:p>
        </p:txBody>
      </p:sp>
      <p:cxnSp>
        <p:nvCxnSpPr>
          <p:cNvPr id="98" name="직선 연결선 97"/>
          <p:cNvCxnSpPr/>
          <p:nvPr/>
        </p:nvCxnSpPr>
        <p:spPr>
          <a:xfrm>
            <a:off x="534295" y="359906"/>
            <a:ext cx="11096775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직선 연결선 98"/>
          <p:cNvCxnSpPr/>
          <p:nvPr/>
        </p:nvCxnSpPr>
        <p:spPr>
          <a:xfrm>
            <a:off x="534295" y="641024"/>
            <a:ext cx="11096775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직선 연결선 99"/>
          <p:cNvCxnSpPr/>
          <p:nvPr/>
        </p:nvCxnSpPr>
        <p:spPr>
          <a:xfrm>
            <a:off x="5340826" y="756000"/>
            <a:ext cx="0" cy="5220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직선 연결선 100"/>
          <p:cNvCxnSpPr/>
          <p:nvPr/>
        </p:nvCxnSpPr>
        <p:spPr>
          <a:xfrm>
            <a:off x="2940819" y="756000"/>
            <a:ext cx="0" cy="5220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직선 연결선 102"/>
          <p:cNvCxnSpPr/>
          <p:nvPr/>
        </p:nvCxnSpPr>
        <p:spPr>
          <a:xfrm>
            <a:off x="7828320" y="765525"/>
            <a:ext cx="0" cy="5220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103"/>
          <p:cNvSpPr txBox="1"/>
          <p:nvPr/>
        </p:nvSpPr>
        <p:spPr>
          <a:xfrm>
            <a:off x="688807" y="435408"/>
            <a:ext cx="235120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/>
              <a:t>1</a:t>
            </a:r>
            <a:r>
              <a:rPr lang="ko-KR" altLang="en-US" sz="800" dirty="0" smtClean="0"/>
              <a:t>학기                            </a:t>
            </a:r>
            <a:r>
              <a:rPr lang="en-US" altLang="ko-KR" sz="800" dirty="0" smtClean="0"/>
              <a:t>2</a:t>
            </a:r>
            <a:r>
              <a:rPr lang="ko-KR" altLang="en-US" sz="800" dirty="0" smtClean="0"/>
              <a:t>학기  </a:t>
            </a:r>
            <a:endParaRPr lang="ko-KR" altLang="en-US" sz="800" dirty="0"/>
          </a:p>
        </p:txBody>
      </p:sp>
      <p:sp>
        <p:nvSpPr>
          <p:cNvPr id="105" name="TextBox 104"/>
          <p:cNvSpPr txBox="1"/>
          <p:nvPr/>
        </p:nvSpPr>
        <p:spPr>
          <a:xfrm>
            <a:off x="3242392" y="440408"/>
            <a:ext cx="19337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/>
              <a:t>1</a:t>
            </a:r>
            <a:r>
              <a:rPr lang="ko-KR" altLang="en-US" sz="800" dirty="0" smtClean="0"/>
              <a:t>학기                           </a:t>
            </a:r>
            <a:r>
              <a:rPr lang="en-US" altLang="ko-KR" sz="800" dirty="0" smtClean="0"/>
              <a:t>2</a:t>
            </a:r>
            <a:r>
              <a:rPr lang="ko-KR" altLang="en-US" sz="800" dirty="0" smtClean="0"/>
              <a:t>학기</a:t>
            </a:r>
            <a:endParaRPr lang="ko-KR" altLang="en-US" sz="800" dirty="0"/>
          </a:p>
        </p:txBody>
      </p:sp>
      <p:sp>
        <p:nvSpPr>
          <p:cNvPr id="106" name="TextBox 105"/>
          <p:cNvSpPr txBox="1"/>
          <p:nvPr/>
        </p:nvSpPr>
        <p:spPr>
          <a:xfrm>
            <a:off x="5673941" y="440408"/>
            <a:ext cx="186650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/>
              <a:t>1</a:t>
            </a:r>
            <a:r>
              <a:rPr lang="ko-KR" altLang="en-US" sz="800" dirty="0" smtClean="0"/>
              <a:t>학기                            </a:t>
            </a:r>
            <a:r>
              <a:rPr lang="en-US" altLang="ko-KR" sz="800" dirty="0" smtClean="0"/>
              <a:t>2</a:t>
            </a:r>
            <a:r>
              <a:rPr lang="ko-KR" altLang="en-US" sz="800" dirty="0" smtClean="0"/>
              <a:t>학기</a:t>
            </a:r>
            <a:endParaRPr lang="ko-KR" altLang="en-US" sz="800" dirty="0"/>
          </a:p>
        </p:txBody>
      </p:sp>
      <p:sp>
        <p:nvSpPr>
          <p:cNvPr id="107" name="TextBox 106"/>
          <p:cNvSpPr txBox="1"/>
          <p:nvPr/>
        </p:nvSpPr>
        <p:spPr>
          <a:xfrm>
            <a:off x="8123998" y="437213"/>
            <a:ext cx="186650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/>
              <a:t>1</a:t>
            </a:r>
            <a:r>
              <a:rPr lang="ko-KR" altLang="en-US" sz="800" dirty="0" smtClean="0"/>
              <a:t>학기                             </a:t>
            </a:r>
            <a:r>
              <a:rPr lang="en-US" altLang="ko-KR" sz="800" dirty="0" smtClean="0"/>
              <a:t>2</a:t>
            </a:r>
            <a:r>
              <a:rPr lang="ko-KR" altLang="en-US" sz="800" dirty="0" smtClean="0"/>
              <a:t>학기</a:t>
            </a:r>
            <a:endParaRPr lang="ko-KR" altLang="en-US" sz="800" dirty="0"/>
          </a:p>
        </p:txBody>
      </p:sp>
      <p:sp>
        <p:nvSpPr>
          <p:cNvPr id="108" name="TextBox 107"/>
          <p:cNvSpPr txBox="1"/>
          <p:nvPr/>
        </p:nvSpPr>
        <p:spPr>
          <a:xfrm>
            <a:off x="1558060" y="346376"/>
            <a:ext cx="6127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/>
              <a:t>1</a:t>
            </a:r>
            <a:r>
              <a:rPr lang="ko-KR" altLang="en-US" sz="1100" dirty="0" smtClean="0"/>
              <a:t>학년</a:t>
            </a:r>
            <a:endParaRPr lang="ko-KR" altLang="en-US" sz="1100" dirty="0"/>
          </a:p>
        </p:txBody>
      </p:sp>
      <p:sp>
        <p:nvSpPr>
          <p:cNvPr id="109" name="TextBox 108"/>
          <p:cNvSpPr txBox="1"/>
          <p:nvPr/>
        </p:nvSpPr>
        <p:spPr>
          <a:xfrm>
            <a:off x="3984395" y="347691"/>
            <a:ext cx="6127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/>
              <a:t>2</a:t>
            </a:r>
            <a:r>
              <a:rPr lang="ko-KR" altLang="en-US" sz="1100" dirty="0" smtClean="0"/>
              <a:t>학년</a:t>
            </a:r>
            <a:endParaRPr lang="ko-KR" altLang="en-US" sz="1100" dirty="0"/>
          </a:p>
        </p:txBody>
      </p:sp>
      <p:sp>
        <p:nvSpPr>
          <p:cNvPr id="111" name="TextBox 110"/>
          <p:cNvSpPr txBox="1"/>
          <p:nvPr/>
        </p:nvSpPr>
        <p:spPr>
          <a:xfrm>
            <a:off x="6319873" y="334366"/>
            <a:ext cx="6127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/>
              <a:t>3</a:t>
            </a:r>
            <a:r>
              <a:rPr lang="ko-KR" altLang="en-US" sz="1100" dirty="0" smtClean="0"/>
              <a:t>학년</a:t>
            </a:r>
            <a:endParaRPr lang="ko-KR" altLang="en-US" sz="1100" dirty="0"/>
          </a:p>
        </p:txBody>
      </p:sp>
      <p:cxnSp>
        <p:nvCxnSpPr>
          <p:cNvPr id="113" name="직선 연결선 112"/>
          <p:cNvCxnSpPr/>
          <p:nvPr/>
        </p:nvCxnSpPr>
        <p:spPr>
          <a:xfrm flipV="1">
            <a:off x="141402" y="6289200"/>
            <a:ext cx="11776878" cy="2763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/>
          <p:cNvSpPr txBox="1"/>
          <p:nvPr/>
        </p:nvSpPr>
        <p:spPr>
          <a:xfrm>
            <a:off x="141402" y="705600"/>
            <a:ext cx="461665" cy="5518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eaVert" wrap="square" rtlCol="0">
            <a:spAutoFit/>
          </a:bodyPr>
          <a:lstStyle/>
          <a:p>
            <a:pPr algn="ctr"/>
            <a:r>
              <a:rPr lang="ko-KR" altLang="en-US" spc="600" dirty="0" smtClean="0"/>
              <a:t>전력계통 및 </a:t>
            </a:r>
            <a:r>
              <a:rPr lang="ko-KR" altLang="en-US" spc="600" dirty="0" err="1" smtClean="0"/>
              <a:t>신재생에너지</a:t>
            </a:r>
            <a:r>
              <a:rPr lang="ko-KR" altLang="en-US" spc="600" dirty="0" smtClean="0"/>
              <a:t> 트랙</a:t>
            </a:r>
            <a:endParaRPr lang="ko-KR" altLang="en-US" spc="600" dirty="0"/>
          </a:p>
        </p:txBody>
      </p:sp>
      <p:sp>
        <p:nvSpPr>
          <p:cNvPr id="118" name="TextBox 117"/>
          <p:cNvSpPr txBox="1"/>
          <p:nvPr/>
        </p:nvSpPr>
        <p:spPr>
          <a:xfrm>
            <a:off x="8774862" y="331790"/>
            <a:ext cx="6127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/>
              <a:t>4</a:t>
            </a:r>
            <a:r>
              <a:rPr lang="ko-KR" altLang="en-US" sz="1100" dirty="0" smtClean="0"/>
              <a:t>학년</a:t>
            </a:r>
            <a:endParaRPr lang="ko-KR" altLang="en-US" sz="1100" dirty="0"/>
          </a:p>
        </p:txBody>
      </p:sp>
      <p:sp>
        <p:nvSpPr>
          <p:cNvPr id="119" name="직사각형 118"/>
          <p:cNvSpPr/>
          <p:nvPr/>
        </p:nvSpPr>
        <p:spPr>
          <a:xfrm>
            <a:off x="961535" y="1159200"/>
            <a:ext cx="1644844" cy="478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solidFill>
                  <a:schemeClr val="tx1"/>
                </a:solidFill>
              </a:rPr>
              <a:t>어드벤처 디자인 </a:t>
            </a:r>
            <a:r>
              <a:rPr lang="en-US" altLang="ko-KR" sz="1000" dirty="0">
                <a:solidFill>
                  <a:schemeClr val="tx1"/>
                </a:solidFill>
              </a:rPr>
              <a:t>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20" name="모서리가 둥근 직사각형 119"/>
          <p:cNvSpPr/>
          <p:nvPr/>
        </p:nvSpPr>
        <p:spPr>
          <a:xfrm>
            <a:off x="678055" y="2120400"/>
            <a:ext cx="939124" cy="48002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일반물리학 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및 실험</a:t>
            </a:r>
            <a:r>
              <a:rPr lang="en-US" altLang="ko-KR" sz="1000" dirty="0">
                <a:solidFill>
                  <a:schemeClr val="tx1"/>
                </a:solidFill>
              </a:rPr>
              <a:t> </a:t>
            </a:r>
            <a:r>
              <a:rPr lang="en-US" altLang="ko-KR" sz="1000" dirty="0" smtClean="0">
                <a:solidFill>
                  <a:schemeClr val="tx1"/>
                </a:solidFill>
              </a:rPr>
              <a:t>1 (4)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21" name="모서리가 둥근 직사각형 120"/>
          <p:cNvSpPr/>
          <p:nvPr/>
        </p:nvSpPr>
        <p:spPr>
          <a:xfrm>
            <a:off x="1908000" y="2121595"/>
            <a:ext cx="939124" cy="48002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일반물리학 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및 실험</a:t>
            </a:r>
            <a:r>
              <a:rPr lang="en-US" altLang="ko-KR" sz="1000" dirty="0">
                <a:solidFill>
                  <a:schemeClr val="tx1"/>
                </a:solidFill>
              </a:rPr>
              <a:t> </a:t>
            </a:r>
            <a:r>
              <a:rPr lang="en-US" altLang="ko-KR" sz="1000" dirty="0" smtClean="0">
                <a:solidFill>
                  <a:schemeClr val="tx1"/>
                </a:solidFill>
              </a:rPr>
              <a:t>2 (4)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22" name="모서리가 둥근 직사각형 121"/>
          <p:cNvSpPr/>
          <p:nvPr/>
        </p:nvSpPr>
        <p:spPr>
          <a:xfrm>
            <a:off x="678055" y="3052800"/>
            <a:ext cx="939124" cy="48002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err="1" smtClean="0">
                <a:solidFill>
                  <a:schemeClr val="tx1"/>
                </a:solidFill>
              </a:rPr>
              <a:t>미적분학</a:t>
            </a:r>
            <a:r>
              <a:rPr lang="ko-KR" altLang="en-US" sz="1000" dirty="0" smtClean="0">
                <a:solidFill>
                  <a:schemeClr val="tx1"/>
                </a:solidFill>
              </a:rPr>
              <a:t> 및 연습 </a:t>
            </a:r>
            <a:r>
              <a:rPr lang="en-US" altLang="ko-KR" sz="1000" dirty="0" smtClean="0">
                <a:solidFill>
                  <a:schemeClr val="tx1"/>
                </a:solidFill>
              </a:rPr>
              <a:t>1 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23" name="모서리가 둥근 직사각형 122"/>
          <p:cNvSpPr/>
          <p:nvPr/>
        </p:nvSpPr>
        <p:spPr>
          <a:xfrm>
            <a:off x="1907772" y="3052800"/>
            <a:ext cx="939124" cy="48002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err="1" smtClean="0">
                <a:solidFill>
                  <a:schemeClr val="tx1"/>
                </a:solidFill>
              </a:rPr>
              <a:t>미적분학</a:t>
            </a:r>
            <a:r>
              <a:rPr lang="ko-KR" altLang="en-US" sz="1000" dirty="0" smtClean="0">
                <a:solidFill>
                  <a:schemeClr val="tx1"/>
                </a:solidFill>
              </a:rPr>
              <a:t> 및 연습 </a:t>
            </a:r>
            <a:r>
              <a:rPr lang="en-US" altLang="ko-KR" sz="1000" dirty="0" smtClean="0">
                <a:solidFill>
                  <a:schemeClr val="tx1"/>
                </a:solidFill>
              </a:rPr>
              <a:t>2 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24" name="모서리가 둥근 직사각형 123"/>
          <p:cNvSpPr/>
          <p:nvPr/>
        </p:nvSpPr>
        <p:spPr>
          <a:xfrm>
            <a:off x="664129" y="3981600"/>
            <a:ext cx="939600" cy="4788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프로그래밍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기초와 실습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</a:p>
        </p:txBody>
      </p:sp>
      <p:cxnSp>
        <p:nvCxnSpPr>
          <p:cNvPr id="125" name="직선 연결선 124"/>
          <p:cNvCxnSpPr/>
          <p:nvPr/>
        </p:nvCxnSpPr>
        <p:spPr>
          <a:xfrm>
            <a:off x="10342929" y="756000"/>
            <a:ext cx="0" cy="5220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순서도: 처리 125"/>
          <p:cNvSpPr/>
          <p:nvPr/>
        </p:nvSpPr>
        <p:spPr>
          <a:xfrm>
            <a:off x="3045271" y="2121595"/>
            <a:ext cx="939124" cy="480029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30" dirty="0" smtClean="0">
                <a:solidFill>
                  <a:schemeClr val="tx1"/>
                </a:solidFill>
              </a:rPr>
              <a:t>전기회로실험</a:t>
            </a:r>
            <a:endParaRPr lang="en-US" altLang="ko-KR" sz="93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930" dirty="0" smtClean="0">
                <a:solidFill>
                  <a:schemeClr val="tx1"/>
                </a:solidFill>
              </a:rPr>
              <a:t>(1)</a:t>
            </a:r>
            <a:endParaRPr lang="ko-KR" altLang="en-US" sz="930" dirty="0">
              <a:solidFill>
                <a:schemeClr val="tx1"/>
              </a:solidFill>
            </a:endParaRPr>
          </a:p>
        </p:txBody>
      </p:sp>
      <p:sp>
        <p:nvSpPr>
          <p:cNvPr id="127" name="순서도: 처리 126"/>
          <p:cNvSpPr/>
          <p:nvPr/>
        </p:nvSpPr>
        <p:spPr>
          <a:xfrm>
            <a:off x="4277910" y="1159200"/>
            <a:ext cx="939124" cy="480029"/>
          </a:xfrm>
          <a:prstGeom prst="flowChart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회로이론 </a:t>
            </a:r>
            <a:r>
              <a:rPr lang="en-US" altLang="ko-KR" sz="1000" dirty="0" smtClean="0">
                <a:solidFill>
                  <a:schemeClr val="tx1"/>
                </a:solidFill>
              </a:rPr>
              <a:t>2</a:t>
            </a:r>
          </a:p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28" name="순서도: 처리 127"/>
          <p:cNvSpPr/>
          <p:nvPr/>
        </p:nvSpPr>
        <p:spPr>
          <a:xfrm>
            <a:off x="3045271" y="1159200"/>
            <a:ext cx="939124" cy="480029"/>
          </a:xfrm>
          <a:prstGeom prst="flowChartProcess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회로이론 </a:t>
            </a:r>
            <a:r>
              <a:rPr lang="en-US" altLang="ko-KR" sz="1000" dirty="0" smtClean="0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29" name="순서도: 처리 128"/>
          <p:cNvSpPr/>
          <p:nvPr/>
        </p:nvSpPr>
        <p:spPr>
          <a:xfrm>
            <a:off x="3045600" y="3052800"/>
            <a:ext cx="939124" cy="480029"/>
          </a:xfrm>
          <a:prstGeom prst="flowChartProcess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전자기학 </a:t>
            </a:r>
            <a:r>
              <a:rPr lang="en-US" altLang="ko-KR" sz="1000" dirty="0" smtClean="0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30" name="순서도: 처리 129"/>
          <p:cNvSpPr/>
          <p:nvPr/>
        </p:nvSpPr>
        <p:spPr>
          <a:xfrm>
            <a:off x="4277910" y="3052800"/>
            <a:ext cx="939124" cy="480029"/>
          </a:xfrm>
          <a:prstGeom prst="flowChart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전자기학 </a:t>
            </a:r>
            <a:r>
              <a:rPr lang="en-US" altLang="ko-KR" sz="1000" dirty="0" smtClean="0">
                <a:solidFill>
                  <a:schemeClr val="tx1"/>
                </a:solidFill>
              </a:rPr>
              <a:t>2</a:t>
            </a:r>
          </a:p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31" name="순서도: 처리 130"/>
          <p:cNvSpPr/>
          <p:nvPr/>
        </p:nvSpPr>
        <p:spPr>
          <a:xfrm>
            <a:off x="6728363" y="1159200"/>
            <a:ext cx="939124" cy="480029"/>
          </a:xfrm>
          <a:prstGeom prst="flowChart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전자회로 </a:t>
            </a:r>
            <a:r>
              <a:rPr lang="en-US" altLang="ko-KR" sz="1000" dirty="0" smtClean="0">
                <a:solidFill>
                  <a:schemeClr val="tx1"/>
                </a:solidFill>
              </a:rPr>
              <a:t>2</a:t>
            </a:r>
          </a:p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32" name="순서도: 처리 131"/>
          <p:cNvSpPr/>
          <p:nvPr/>
        </p:nvSpPr>
        <p:spPr>
          <a:xfrm>
            <a:off x="5533200" y="1159200"/>
            <a:ext cx="939124" cy="480029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전자회로 </a:t>
            </a:r>
            <a:r>
              <a:rPr lang="en-US" altLang="ko-KR" sz="1000" dirty="0" smtClean="0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33" name="순서도: 처리 132"/>
          <p:cNvSpPr/>
          <p:nvPr/>
        </p:nvSpPr>
        <p:spPr>
          <a:xfrm>
            <a:off x="5533200" y="3052800"/>
            <a:ext cx="939124" cy="480029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30" dirty="0" smtClean="0">
                <a:solidFill>
                  <a:schemeClr val="tx1"/>
                </a:solidFill>
              </a:rPr>
              <a:t>전력공학 </a:t>
            </a:r>
            <a:r>
              <a:rPr lang="en-US" altLang="ko-KR" sz="930" dirty="0" smtClean="0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lang="en-US" altLang="ko-KR" sz="930" dirty="0" smtClean="0">
                <a:solidFill>
                  <a:schemeClr val="tx1"/>
                </a:solidFill>
              </a:rPr>
              <a:t>(3)</a:t>
            </a:r>
            <a:endParaRPr lang="ko-KR" altLang="en-US" sz="930" dirty="0">
              <a:solidFill>
                <a:schemeClr val="tx1"/>
              </a:solidFill>
            </a:endParaRPr>
          </a:p>
        </p:txBody>
      </p:sp>
      <p:sp>
        <p:nvSpPr>
          <p:cNvPr id="134" name="순서도: 처리 133"/>
          <p:cNvSpPr/>
          <p:nvPr/>
        </p:nvSpPr>
        <p:spPr>
          <a:xfrm>
            <a:off x="5533200" y="4910303"/>
            <a:ext cx="939124" cy="480029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전기기계 </a:t>
            </a:r>
            <a:r>
              <a:rPr lang="en-US" altLang="ko-KR" sz="1000" dirty="0" smtClean="0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35" name="순서도: 처리 134"/>
          <p:cNvSpPr/>
          <p:nvPr/>
        </p:nvSpPr>
        <p:spPr>
          <a:xfrm>
            <a:off x="6733580" y="3052800"/>
            <a:ext cx="939124" cy="480029"/>
          </a:xfrm>
          <a:prstGeom prst="flowChart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전력공학 </a:t>
            </a:r>
            <a:r>
              <a:rPr lang="en-US" altLang="ko-KR" sz="1000" dirty="0" smtClean="0">
                <a:solidFill>
                  <a:schemeClr val="tx1"/>
                </a:solidFill>
              </a:rPr>
              <a:t>2</a:t>
            </a:r>
          </a:p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36" name="직사각형 135"/>
          <p:cNvSpPr/>
          <p:nvPr/>
        </p:nvSpPr>
        <p:spPr>
          <a:xfrm>
            <a:off x="8275384" y="1159200"/>
            <a:ext cx="1644844" cy="5263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err="1">
                <a:solidFill>
                  <a:schemeClr val="tx1"/>
                </a:solidFill>
              </a:rPr>
              <a:t>캡스톤</a:t>
            </a:r>
            <a:r>
              <a:rPr lang="ko-KR" altLang="en-US" sz="1000" dirty="0">
                <a:solidFill>
                  <a:schemeClr val="tx1"/>
                </a:solidFill>
              </a:rPr>
              <a:t> </a:t>
            </a:r>
            <a:r>
              <a:rPr lang="ko-KR" altLang="en-US" sz="1000" dirty="0" smtClean="0">
                <a:solidFill>
                  <a:schemeClr val="tx1"/>
                </a:solidFill>
              </a:rPr>
              <a:t>디자인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algn="ctr"/>
            <a:r>
              <a:rPr lang="en-US" altLang="ko-KR" sz="1000" dirty="0">
                <a:solidFill>
                  <a:schemeClr val="tx1"/>
                </a:solidFill>
              </a:rPr>
              <a:t>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37" name="순서도: 처리 136"/>
          <p:cNvSpPr/>
          <p:nvPr/>
        </p:nvSpPr>
        <p:spPr>
          <a:xfrm>
            <a:off x="7983937" y="3052800"/>
            <a:ext cx="939124" cy="480029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전력시스템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응용 </a:t>
            </a:r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38" name="순서도: 처리 137"/>
          <p:cNvSpPr/>
          <p:nvPr/>
        </p:nvSpPr>
        <p:spPr>
          <a:xfrm>
            <a:off x="9260960" y="3052800"/>
            <a:ext cx="939124" cy="480029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30" dirty="0" smtClean="0">
                <a:solidFill>
                  <a:schemeClr val="tx1"/>
                </a:solidFill>
              </a:rPr>
              <a:t>분산전원</a:t>
            </a:r>
            <a:endParaRPr lang="en-US" altLang="ko-KR" sz="93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930" dirty="0" smtClean="0">
                <a:solidFill>
                  <a:schemeClr val="tx1"/>
                </a:solidFill>
              </a:rPr>
              <a:t>시스템 </a:t>
            </a:r>
            <a:r>
              <a:rPr lang="en-US" altLang="ko-KR" sz="930" dirty="0" smtClean="0">
                <a:solidFill>
                  <a:schemeClr val="tx1"/>
                </a:solidFill>
              </a:rPr>
              <a:t>(3)</a:t>
            </a:r>
            <a:endParaRPr lang="ko-KR" altLang="en-US" sz="930" dirty="0">
              <a:solidFill>
                <a:schemeClr val="tx1"/>
              </a:solidFill>
            </a:endParaRPr>
          </a:p>
        </p:txBody>
      </p:sp>
      <p:sp>
        <p:nvSpPr>
          <p:cNvPr id="140" name="순서도: 처리 139"/>
          <p:cNvSpPr/>
          <p:nvPr/>
        </p:nvSpPr>
        <p:spPr>
          <a:xfrm>
            <a:off x="10479495" y="3052800"/>
            <a:ext cx="939124" cy="480029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30" dirty="0" smtClean="0">
                <a:solidFill>
                  <a:schemeClr val="tx1"/>
                </a:solidFill>
              </a:rPr>
              <a:t>분산전력</a:t>
            </a:r>
            <a:endParaRPr lang="en-US" altLang="ko-KR" sz="93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930" dirty="0" smtClean="0">
                <a:solidFill>
                  <a:schemeClr val="tx1"/>
                </a:solidFill>
              </a:rPr>
              <a:t>시스템제어</a:t>
            </a:r>
            <a:endParaRPr lang="en-US" altLang="ko-KR" sz="93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930" dirty="0" smtClean="0">
                <a:solidFill>
                  <a:schemeClr val="tx1"/>
                </a:solidFill>
              </a:rPr>
              <a:t>(3)</a:t>
            </a:r>
            <a:endParaRPr lang="ko-KR" altLang="en-US" sz="930" dirty="0">
              <a:solidFill>
                <a:schemeClr val="tx1"/>
              </a:solidFill>
            </a:endParaRPr>
          </a:p>
        </p:txBody>
      </p:sp>
      <p:cxnSp>
        <p:nvCxnSpPr>
          <p:cNvPr id="142" name="직선 화살표 연결선 141"/>
          <p:cNvCxnSpPr>
            <a:stCxn id="120" idx="3"/>
            <a:endCxn id="121" idx="1"/>
          </p:cNvCxnSpPr>
          <p:nvPr/>
        </p:nvCxnSpPr>
        <p:spPr>
          <a:xfrm>
            <a:off x="1617179" y="2360415"/>
            <a:ext cx="290821" cy="1195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직선 화살표 연결선 142"/>
          <p:cNvCxnSpPr>
            <a:stCxn id="122" idx="3"/>
            <a:endCxn id="123" idx="1"/>
          </p:cNvCxnSpPr>
          <p:nvPr/>
        </p:nvCxnSpPr>
        <p:spPr>
          <a:xfrm>
            <a:off x="1617179" y="3292815"/>
            <a:ext cx="29059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직선 화살표 연결선 143"/>
          <p:cNvCxnSpPr>
            <a:stCxn id="129" idx="3"/>
            <a:endCxn id="130" idx="1"/>
          </p:cNvCxnSpPr>
          <p:nvPr/>
        </p:nvCxnSpPr>
        <p:spPr>
          <a:xfrm>
            <a:off x="3984724" y="3292815"/>
            <a:ext cx="29318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직선 화살표 연결선 144"/>
          <p:cNvCxnSpPr/>
          <p:nvPr/>
        </p:nvCxnSpPr>
        <p:spPr>
          <a:xfrm flipV="1">
            <a:off x="3985529" y="1428523"/>
            <a:ext cx="290593" cy="509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직선 화살표 연결선 145"/>
          <p:cNvCxnSpPr>
            <a:stCxn id="127" idx="3"/>
            <a:endCxn id="132" idx="1"/>
          </p:cNvCxnSpPr>
          <p:nvPr/>
        </p:nvCxnSpPr>
        <p:spPr>
          <a:xfrm>
            <a:off x="5217034" y="1399215"/>
            <a:ext cx="316166" cy="0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직선 화살표 연결선 146"/>
          <p:cNvCxnSpPr>
            <a:stCxn id="132" idx="3"/>
          </p:cNvCxnSpPr>
          <p:nvPr/>
        </p:nvCxnSpPr>
        <p:spPr>
          <a:xfrm flipV="1">
            <a:off x="6472324" y="1399164"/>
            <a:ext cx="252050" cy="5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직선 화살표 연결선 147"/>
          <p:cNvCxnSpPr>
            <a:stCxn id="128" idx="2"/>
            <a:endCxn id="126" idx="0"/>
          </p:cNvCxnSpPr>
          <p:nvPr/>
        </p:nvCxnSpPr>
        <p:spPr>
          <a:xfrm>
            <a:off x="3514833" y="1639229"/>
            <a:ext cx="0" cy="482366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TextBox 148"/>
          <p:cNvSpPr txBox="1"/>
          <p:nvPr/>
        </p:nvSpPr>
        <p:spPr>
          <a:xfrm>
            <a:off x="10353012" y="412325"/>
            <a:ext cx="93856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err="1" smtClean="0"/>
              <a:t>학석사공통</a:t>
            </a:r>
            <a:endParaRPr lang="ko-KR" altLang="en-US" sz="1100" dirty="0"/>
          </a:p>
        </p:txBody>
      </p:sp>
      <p:sp>
        <p:nvSpPr>
          <p:cNvPr id="150" name="순서도: 처리 149"/>
          <p:cNvSpPr/>
          <p:nvPr/>
        </p:nvSpPr>
        <p:spPr>
          <a:xfrm>
            <a:off x="10479495" y="2121594"/>
            <a:ext cx="939124" cy="480029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30" dirty="0" smtClean="0">
                <a:solidFill>
                  <a:schemeClr val="tx1"/>
                </a:solidFill>
              </a:rPr>
              <a:t>전력계통해석</a:t>
            </a:r>
            <a:endParaRPr lang="en-US" altLang="ko-KR" sz="93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930" dirty="0" smtClean="0">
                <a:solidFill>
                  <a:schemeClr val="tx1"/>
                </a:solidFill>
              </a:rPr>
              <a:t>및 제어 </a:t>
            </a:r>
            <a:r>
              <a:rPr lang="en-US" altLang="ko-KR" sz="930" dirty="0" smtClean="0">
                <a:solidFill>
                  <a:schemeClr val="tx1"/>
                </a:solidFill>
              </a:rPr>
              <a:t>(3)</a:t>
            </a:r>
            <a:endParaRPr lang="ko-KR" altLang="en-US" sz="930" dirty="0">
              <a:solidFill>
                <a:schemeClr val="tx1"/>
              </a:solidFill>
            </a:endParaRPr>
          </a:p>
        </p:txBody>
      </p:sp>
      <p:cxnSp>
        <p:nvCxnSpPr>
          <p:cNvPr id="151" name="직선 화살표 연결선 150"/>
          <p:cNvCxnSpPr>
            <a:stCxn id="133" idx="3"/>
            <a:endCxn id="135" idx="1"/>
          </p:cNvCxnSpPr>
          <p:nvPr/>
        </p:nvCxnSpPr>
        <p:spPr>
          <a:xfrm>
            <a:off x="6472324" y="3292815"/>
            <a:ext cx="26125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순서도: 처리 151"/>
          <p:cNvSpPr/>
          <p:nvPr/>
        </p:nvSpPr>
        <p:spPr>
          <a:xfrm>
            <a:off x="7983937" y="4910302"/>
            <a:ext cx="939124" cy="480029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전기설비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및 설계 </a:t>
            </a:r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cxnSp>
        <p:nvCxnSpPr>
          <p:cNvPr id="153" name="꺾인 연결선 152"/>
          <p:cNvCxnSpPr/>
          <p:nvPr/>
        </p:nvCxnSpPr>
        <p:spPr>
          <a:xfrm>
            <a:off x="4097247" y="3296102"/>
            <a:ext cx="1845882" cy="240015"/>
          </a:xfrm>
          <a:prstGeom prst="bentConnector4">
            <a:avLst>
              <a:gd name="adj1" fmla="val 0"/>
              <a:gd name="adj2" fmla="val 195244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직선 화살표 연결선 153"/>
          <p:cNvCxnSpPr>
            <a:stCxn id="134" idx="3"/>
            <a:endCxn id="152" idx="1"/>
          </p:cNvCxnSpPr>
          <p:nvPr/>
        </p:nvCxnSpPr>
        <p:spPr>
          <a:xfrm flipV="1">
            <a:off x="6472324" y="5150317"/>
            <a:ext cx="1511613" cy="1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꺾인 연결선 154"/>
          <p:cNvCxnSpPr>
            <a:endCxn id="138" idx="1"/>
          </p:cNvCxnSpPr>
          <p:nvPr/>
        </p:nvCxnSpPr>
        <p:spPr>
          <a:xfrm rot="5400000" flipH="1" flipV="1">
            <a:off x="8902659" y="3446051"/>
            <a:ext cx="511537" cy="205066"/>
          </a:xfrm>
          <a:prstGeom prst="bentConnector2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꺾인 연결선 155"/>
          <p:cNvCxnSpPr/>
          <p:nvPr/>
        </p:nvCxnSpPr>
        <p:spPr>
          <a:xfrm>
            <a:off x="6544556" y="3301336"/>
            <a:ext cx="2505984" cy="503016"/>
          </a:xfrm>
          <a:prstGeom prst="bentConnector3">
            <a:avLst>
              <a:gd name="adj1" fmla="val 208"/>
            </a:avLst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꺾인 연결선 156"/>
          <p:cNvCxnSpPr/>
          <p:nvPr/>
        </p:nvCxnSpPr>
        <p:spPr>
          <a:xfrm rot="5400000" flipH="1" flipV="1">
            <a:off x="7624156" y="3455427"/>
            <a:ext cx="513898" cy="195249"/>
          </a:xfrm>
          <a:prstGeom prst="bentConnector3">
            <a:avLst>
              <a:gd name="adj1" fmla="val 100044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꺾인 연결선 157"/>
          <p:cNvCxnSpPr/>
          <p:nvPr/>
        </p:nvCxnSpPr>
        <p:spPr>
          <a:xfrm rot="16200000" flipH="1">
            <a:off x="4479263" y="2258124"/>
            <a:ext cx="1886322" cy="189637"/>
          </a:xfrm>
          <a:prstGeom prst="bentConnector2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3" name="순서도: 처리 172"/>
          <p:cNvSpPr/>
          <p:nvPr/>
        </p:nvSpPr>
        <p:spPr>
          <a:xfrm>
            <a:off x="5533200" y="3981600"/>
            <a:ext cx="939124" cy="480029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30" dirty="0" smtClean="0">
                <a:solidFill>
                  <a:schemeClr val="tx1"/>
                </a:solidFill>
              </a:rPr>
              <a:t>전기전자</a:t>
            </a:r>
            <a:endParaRPr lang="en-US" altLang="ko-KR" sz="93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930" dirty="0" smtClean="0">
                <a:solidFill>
                  <a:schemeClr val="tx1"/>
                </a:solidFill>
              </a:rPr>
              <a:t>재료공학 </a:t>
            </a:r>
            <a:r>
              <a:rPr lang="en-US" altLang="ko-KR" sz="930" dirty="0" smtClean="0">
                <a:solidFill>
                  <a:schemeClr val="tx1"/>
                </a:solidFill>
              </a:rPr>
              <a:t>(3)</a:t>
            </a:r>
            <a:endParaRPr lang="ko-KR" altLang="en-US" sz="930" dirty="0">
              <a:solidFill>
                <a:schemeClr val="tx1"/>
              </a:solidFill>
            </a:endParaRPr>
          </a:p>
        </p:txBody>
      </p:sp>
      <p:sp>
        <p:nvSpPr>
          <p:cNvPr id="174" name="순서도: 처리 173"/>
          <p:cNvSpPr/>
          <p:nvPr/>
        </p:nvSpPr>
        <p:spPr>
          <a:xfrm>
            <a:off x="6739297" y="3981600"/>
            <a:ext cx="939124" cy="480029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30" dirty="0" smtClean="0">
                <a:solidFill>
                  <a:schemeClr val="tx1"/>
                </a:solidFill>
              </a:rPr>
              <a:t>고전압공학</a:t>
            </a:r>
            <a:endParaRPr lang="en-US" altLang="ko-KR" sz="93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930" dirty="0" smtClean="0">
                <a:solidFill>
                  <a:schemeClr val="tx1"/>
                </a:solidFill>
              </a:rPr>
              <a:t>(3)</a:t>
            </a:r>
            <a:endParaRPr lang="ko-KR" altLang="en-US" sz="930" dirty="0">
              <a:solidFill>
                <a:schemeClr val="tx1"/>
              </a:solidFill>
            </a:endParaRPr>
          </a:p>
        </p:txBody>
      </p:sp>
      <p:cxnSp>
        <p:nvCxnSpPr>
          <p:cNvPr id="175" name="직선 화살표 연결선 174"/>
          <p:cNvCxnSpPr/>
          <p:nvPr/>
        </p:nvCxnSpPr>
        <p:spPr>
          <a:xfrm flipH="1" flipV="1">
            <a:off x="6125512" y="3536429"/>
            <a:ext cx="8588" cy="445171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타원 81"/>
          <p:cNvSpPr/>
          <p:nvPr/>
        </p:nvSpPr>
        <p:spPr>
          <a:xfrm>
            <a:off x="7118072" y="3716476"/>
            <a:ext cx="177150" cy="177150"/>
          </a:xfrm>
          <a:prstGeom prst="ellipse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3" name="직사각형 82"/>
          <p:cNvSpPr/>
          <p:nvPr/>
        </p:nvSpPr>
        <p:spPr>
          <a:xfrm>
            <a:off x="7071573" y="3795153"/>
            <a:ext cx="244087" cy="1215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76" name="직선 화살표 연결선 175"/>
          <p:cNvCxnSpPr>
            <a:stCxn id="174" idx="0"/>
          </p:cNvCxnSpPr>
          <p:nvPr/>
        </p:nvCxnSpPr>
        <p:spPr>
          <a:xfrm flipV="1">
            <a:off x="7208859" y="3536429"/>
            <a:ext cx="0" cy="445171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타원 86"/>
          <p:cNvSpPr/>
          <p:nvPr/>
        </p:nvSpPr>
        <p:spPr>
          <a:xfrm>
            <a:off x="8372520" y="3712700"/>
            <a:ext cx="177150" cy="177150"/>
          </a:xfrm>
          <a:prstGeom prst="ellipse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8" name="직사각형 87"/>
          <p:cNvSpPr/>
          <p:nvPr/>
        </p:nvSpPr>
        <p:spPr>
          <a:xfrm>
            <a:off x="8326021" y="3791377"/>
            <a:ext cx="244087" cy="1215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77" name="직선 화살표 연결선 176"/>
          <p:cNvCxnSpPr>
            <a:stCxn id="137" idx="2"/>
            <a:endCxn id="152" idx="0"/>
          </p:cNvCxnSpPr>
          <p:nvPr/>
        </p:nvCxnSpPr>
        <p:spPr>
          <a:xfrm>
            <a:off x="8453499" y="3532829"/>
            <a:ext cx="0" cy="1377473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꺾인 연결선 83"/>
          <p:cNvCxnSpPr/>
          <p:nvPr/>
        </p:nvCxnSpPr>
        <p:spPr>
          <a:xfrm rot="5400000" flipH="1" flipV="1">
            <a:off x="2032319" y="2283150"/>
            <a:ext cx="1892282" cy="133622"/>
          </a:xfrm>
          <a:prstGeom prst="bentConnector2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직선 화살표 연결선 84"/>
          <p:cNvCxnSpPr>
            <a:stCxn id="123" idx="3"/>
            <a:endCxn id="129" idx="1"/>
          </p:cNvCxnSpPr>
          <p:nvPr/>
        </p:nvCxnSpPr>
        <p:spPr>
          <a:xfrm>
            <a:off x="2846896" y="3292815"/>
            <a:ext cx="198704" cy="0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직선 연결선 115"/>
          <p:cNvCxnSpPr/>
          <p:nvPr/>
        </p:nvCxnSpPr>
        <p:spPr>
          <a:xfrm>
            <a:off x="2847124" y="2360415"/>
            <a:ext cx="64525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7" name="그룹 116"/>
          <p:cNvGrpSpPr/>
          <p:nvPr/>
        </p:nvGrpSpPr>
        <p:grpSpPr>
          <a:xfrm>
            <a:off x="1256246" y="6411600"/>
            <a:ext cx="6411241" cy="371475"/>
            <a:chOff x="2444435" y="6411600"/>
            <a:chExt cx="6411241" cy="371475"/>
          </a:xfrm>
        </p:grpSpPr>
        <p:sp>
          <p:nvSpPr>
            <p:cNvPr id="141" name="직사각형 140"/>
            <p:cNvSpPr/>
            <p:nvPr/>
          </p:nvSpPr>
          <p:spPr>
            <a:xfrm>
              <a:off x="2444435" y="6411600"/>
              <a:ext cx="6411241" cy="37147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9" name="직사각형 158"/>
            <p:cNvSpPr/>
            <p:nvPr/>
          </p:nvSpPr>
          <p:spPr>
            <a:xfrm>
              <a:off x="3656067" y="6530022"/>
              <a:ext cx="360000" cy="159886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 b="1" dirty="0">
                <a:solidFill>
                  <a:schemeClr val="tx1"/>
                </a:solidFill>
              </a:endParaRPr>
            </a:p>
          </p:txBody>
        </p:sp>
        <p:sp>
          <p:nvSpPr>
            <p:cNvPr id="161" name="TextBox 160"/>
            <p:cNvSpPr txBox="1"/>
            <p:nvPr/>
          </p:nvSpPr>
          <p:spPr>
            <a:xfrm>
              <a:off x="4010475" y="6516000"/>
              <a:ext cx="527901" cy="223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50" b="1" dirty="0" smtClean="0"/>
                <a:t>선택</a:t>
              </a:r>
              <a:endParaRPr lang="en-US" altLang="ko-KR" sz="850" b="1" dirty="0" smtClean="0"/>
            </a:p>
          </p:txBody>
        </p:sp>
        <p:sp>
          <p:nvSpPr>
            <p:cNvPr id="162" name="순서도: 수행의 시작/종료 161"/>
            <p:cNvSpPr/>
            <p:nvPr/>
          </p:nvSpPr>
          <p:spPr>
            <a:xfrm>
              <a:off x="4611939" y="6530548"/>
              <a:ext cx="360000" cy="159886"/>
            </a:xfrm>
            <a:prstGeom prst="flowChartTerminator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 b="1" dirty="0">
                <a:solidFill>
                  <a:schemeClr val="tx1"/>
                </a:solidFill>
              </a:endParaRPr>
            </a:p>
          </p:txBody>
        </p:sp>
        <p:sp>
          <p:nvSpPr>
            <p:cNvPr id="163" name="TextBox 162"/>
            <p:cNvSpPr txBox="1"/>
            <p:nvPr/>
          </p:nvSpPr>
          <p:spPr>
            <a:xfrm>
              <a:off x="5024613" y="6516000"/>
              <a:ext cx="527901" cy="223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850" b="1" dirty="0" smtClean="0"/>
                <a:t>MSC</a:t>
              </a:r>
              <a:endParaRPr lang="ko-KR" altLang="en-US" sz="850" b="1" dirty="0"/>
            </a:p>
          </p:txBody>
        </p:sp>
        <p:sp>
          <p:nvSpPr>
            <p:cNvPr id="164" name="TextBox 163"/>
            <p:cNvSpPr txBox="1"/>
            <p:nvPr/>
          </p:nvSpPr>
          <p:spPr>
            <a:xfrm>
              <a:off x="7066629" y="6516000"/>
              <a:ext cx="661348" cy="223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50" b="1" dirty="0" smtClean="0"/>
                <a:t>선수관계</a:t>
              </a:r>
              <a:endParaRPr lang="ko-KR" altLang="en-US" sz="850" b="1" dirty="0"/>
            </a:p>
          </p:txBody>
        </p:sp>
        <p:cxnSp>
          <p:nvCxnSpPr>
            <p:cNvPr id="165" name="직선 화살표 연결선 164"/>
            <p:cNvCxnSpPr/>
            <p:nvPr/>
          </p:nvCxnSpPr>
          <p:spPr>
            <a:xfrm>
              <a:off x="6748766" y="6616725"/>
              <a:ext cx="265449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직선 화살표 연결선 165"/>
            <p:cNvCxnSpPr/>
            <p:nvPr/>
          </p:nvCxnSpPr>
          <p:spPr>
            <a:xfrm>
              <a:off x="5585187" y="6616726"/>
              <a:ext cx="310829" cy="0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dash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직선 화살표 연결선 166"/>
            <p:cNvCxnSpPr/>
            <p:nvPr/>
          </p:nvCxnSpPr>
          <p:spPr>
            <a:xfrm>
              <a:off x="7828320" y="6616726"/>
              <a:ext cx="237861" cy="0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8" name="TextBox 167"/>
            <p:cNvSpPr txBox="1"/>
            <p:nvPr/>
          </p:nvSpPr>
          <p:spPr>
            <a:xfrm>
              <a:off x="5958844" y="6516000"/>
              <a:ext cx="652543" cy="223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50" b="1" dirty="0" smtClean="0"/>
                <a:t>보완관계</a:t>
              </a:r>
              <a:endParaRPr lang="ko-KR" altLang="en-US" sz="850" b="1" dirty="0"/>
            </a:p>
          </p:txBody>
        </p:sp>
        <p:sp>
          <p:nvSpPr>
            <p:cNvPr id="169" name="TextBox 168"/>
            <p:cNvSpPr txBox="1"/>
            <p:nvPr/>
          </p:nvSpPr>
          <p:spPr>
            <a:xfrm>
              <a:off x="8122971" y="6516000"/>
              <a:ext cx="661348" cy="223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50" b="1" dirty="0" smtClean="0"/>
                <a:t>권장관계</a:t>
              </a:r>
              <a:endParaRPr lang="ko-KR" altLang="en-US" sz="850" b="1" dirty="0"/>
            </a:p>
          </p:txBody>
        </p:sp>
        <p:sp>
          <p:nvSpPr>
            <p:cNvPr id="170" name="직사각형 169"/>
            <p:cNvSpPr/>
            <p:nvPr/>
          </p:nvSpPr>
          <p:spPr>
            <a:xfrm>
              <a:off x="2715682" y="6531321"/>
              <a:ext cx="351749" cy="15988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 b="1" dirty="0">
                <a:solidFill>
                  <a:schemeClr val="tx1"/>
                </a:solidFill>
              </a:endParaRPr>
            </a:p>
          </p:txBody>
        </p:sp>
        <p:sp>
          <p:nvSpPr>
            <p:cNvPr id="171" name="TextBox 170"/>
            <p:cNvSpPr txBox="1"/>
            <p:nvPr/>
          </p:nvSpPr>
          <p:spPr>
            <a:xfrm>
              <a:off x="3070089" y="6516000"/>
              <a:ext cx="527901" cy="223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50" b="1" dirty="0" smtClean="0"/>
                <a:t>필수</a:t>
              </a:r>
              <a:endParaRPr lang="ko-KR" altLang="en-US" sz="850" b="1" dirty="0"/>
            </a:p>
          </p:txBody>
        </p:sp>
      </p:grpSp>
      <p:grpSp>
        <p:nvGrpSpPr>
          <p:cNvPr id="172" name="그룹 171"/>
          <p:cNvGrpSpPr/>
          <p:nvPr/>
        </p:nvGrpSpPr>
        <p:grpSpPr>
          <a:xfrm>
            <a:off x="8497062" y="6336544"/>
            <a:ext cx="2638700" cy="480029"/>
            <a:chOff x="8497062" y="6336544"/>
            <a:chExt cx="2638700" cy="480029"/>
          </a:xfrm>
        </p:grpSpPr>
        <p:sp>
          <p:nvSpPr>
            <p:cNvPr id="178" name="순서도: 처리 177"/>
            <p:cNvSpPr/>
            <p:nvPr/>
          </p:nvSpPr>
          <p:spPr>
            <a:xfrm>
              <a:off x="8497062" y="6336544"/>
              <a:ext cx="939124" cy="480029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>
                  <a:solidFill>
                    <a:schemeClr val="tx1"/>
                  </a:solidFill>
                </a:rPr>
                <a:t># </a:t>
              </a:r>
              <a:r>
                <a:rPr lang="ko-KR" altLang="en-US" sz="1000" dirty="0" smtClean="0">
                  <a:solidFill>
                    <a:schemeClr val="tx1"/>
                  </a:solidFill>
                </a:rPr>
                <a:t>과목명</a:t>
              </a:r>
              <a:endParaRPr lang="en-US" altLang="ko-KR" sz="1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altLang="ko-KR" sz="1000" dirty="0" smtClean="0">
                  <a:solidFill>
                    <a:schemeClr val="tx1"/>
                  </a:solidFill>
                </a:rPr>
                <a:t>(</a:t>
              </a:r>
              <a:r>
                <a:rPr lang="ko-KR" altLang="en-US" sz="1000" dirty="0" smtClean="0">
                  <a:solidFill>
                    <a:schemeClr val="tx1"/>
                  </a:solidFill>
                </a:rPr>
                <a:t>학점</a:t>
              </a:r>
              <a:r>
                <a:rPr lang="en-US" altLang="ko-KR" sz="1000" dirty="0" smtClean="0">
                  <a:solidFill>
                    <a:schemeClr val="tx1"/>
                  </a:solidFill>
                </a:rPr>
                <a:t>)</a:t>
              </a:r>
              <a:endParaRPr lang="ko-KR" altLang="en-US" sz="1000" dirty="0">
                <a:solidFill>
                  <a:schemeClr val="tx1"/>
                </a:solidFill>
              </a:endParaRPr>
            </a:p>
          </p:txBody>
        </p:sp>
        <p:grpSp>
          <p:nvGrpSpPr>
            <p:cNvPr id="179" name="그룹 178"/>
            <p:cNvGrpSpPr/>
            <p:nvPr/>
          </p:nvGrpSpPr>
          <p:grpSpPr>
            <a:xfrm>
              <a:off x="9537700" y="6336544"/>
              <a:ext cx="1598062" cy="480029"/>
              <a:chOff x="9537700" y="6336544"/>
              <a:chExt cx="1598062" cy="480029"/>
            </a:xfrm>
          </p:grpSpPr>
          <p:sp>
            <p:nvSpPr>
              <p:cNvPr id="180" name="순서도: 처리 179"/>
              <p:cNvSpPr/>
              <p:nvPr/>
            </p:nvSpPr>
            <p:spPr>
              <a:xfrm>
                <a:off x="9537700" y="6336544"/>
                <a:ext cx="1598062" cy="480029"/>
              </a:xfrm>
              <a:prstGeom prst="flowChartProcess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81" name="직사각형 180"/>
              <p:cNvSpPr/>
              <p:nvPr/>
            </p:nvSpPr>
            <p:spPr>
              <a:xfrm>
                <a:off x="9648996" y="6386517"/>
                <a:ext cx="165600" cy="167030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82" name="직사각형 181"/>
              <p:cNvSpPr/>
              <p:nvPr/>
            </p:nvSpPr>
            <p:spPr>
              <a:xfrm>
                <a:off x="10353012" y="6390089"/>
                <a:ext cx="165600" cy="159886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83" name="직사각형 182"/>
              <p:cNvSpPr/>
              <p:nvPr/>
            </p:nvSpPr>
            <p:spPr>
              <a:xfrm>
                <a:off x="9648996" y="6609965"/>
                <a:ext cx="165600" cy="159886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84" name="직사각형 183"/>
              <p:cNvSpPr/>
              <p:nvPr/>
            </p:nvSpPr>
            <p:spPr>
              <a:xfrm>
                <a:off x="10353012" y="6605818"/>
                <a:ext cx="165600" cy="159886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85" name="TextBox 184"/>
              <p:cNvSpPr txBox="1"/>
              <p:nvPr/>
            </p:nvSpPr>
            <p:spPr>
              <a:xfrm>
                <a:off x="9793699" y="6363756"/>
                <a:ext cx="454320" cy="2231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850" b="1" dirty="0" smtClean="0"/>
                  <a:t>필수</a:t>
                </a:r>
                <a:endParaRPr lang="ko-KR" altLang="en-US" sz="850" b="1" dirty="0"/>
              </a:p>
            </p:txBody>
          </p:sp>
          <p:sp>
            <p:nvSpPr>
              <p:cNvPr id="186" name="TextBox 185"/>
              <p:cNvSpPr txBox="1"/>
              <p:nvPr/>
            </p:nvSpPr>
            <p:spPr>
              <a:xfrm>
                <a:off x="9793699" y="6574192"/>
                <a:ext cx="636176" cy="2231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850" b="1" smtClean="0"/>
                  <a:t>선수필요</a:t>
                </a:r>
                <a:endParaRPr lang="ko-KR" altLang="en-US" sz="850" b="1" dirty="0"/>
              </a:p>
            </p:txBody>
          </p:sp>
          <p:sp>
            <p:nvSpPr>
              <p:cNvPr id="187" name="TextBox 186"/>
              <p:cNvSpPr txBox="1"/>
              <p:nvPr/>
            </p:nvSpPr>
            <p:spPr>
              <a:xfrm>
                <a:off x="10518612" y="6365730"/>
                <a:ext cx="454320" cy="2231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850" b="1" dirty="0" smtClean="0"/>
                  <a:t>MSC</a:t>
                </a:r>
                <a:endParaRPr lang="ko-KR" altLang="en-US" sz="850" b="1" dirty="0"/>
              </a:p>
            </p:txBody>
          </p:sp>
          <p:sp>
            <p:nvSpPr>
              <p:cNvPr id="188" name="TextBox 187"/>
              <p:cNvSpPr txBox="1"/>
              <p:nvPr/>
            </p:nvSpPr>
            <p:spPr>
              <a:xfrm>
                <a:off x="10518612" y="6570550"/>
                <a:ext cx="582776" cy="2231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850" b="1" dirty="0" smtClean="0"/>
                  <a:t>선택</a:t>
                </a:r>
                <a:endParaRPr lang="ko-KR" altLang="en-US" sz="850" b="1" dirty="0"/>
              </a:p>
            </p:txBody>
          </p:sp>
        </p:grpSp>
      </p:grpSp>
      <p:sp>
        <p:nvSpPr>
          <p:cNvPr id="96" name="순서도: 처리 95"/>
          <p:cNvSpPr/>
          <p:nvPr/>
        </p:nvSpPr>
        <p:spPr>
          <a:xfrm>
            <a:off x="9260960" y="3981601"/>
            <a:ext cx="939124" cy="478800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30" dirty="0" err="1" smtClean="0">
                <a:solidFill>
                  <a:schemeClr val="tx1"/>
                </a:solidFill>
              </a:rPr>
              <a:t>신재생에너지</a:t>
            </a:r>
            <a:r>
              <a:rPr lang="ko-KR" altLang="en-US" sz="930" dirty="0" smtClean="0">
                <a:solidFill>
                  <a:schemeClr val="tx1"/>
                </a:solidFill>
              </a:rPr>
              <a:t> </a:t>
            </a:r>
            <a:r>
              <a:rPr lang="en-US" altLang="ko-KR" sz="930" dirty="0" smtClean="0">
                <a:solidFill>
                  <a:schemeClr val="tx1"/>
                </a:solidFill>
              </a:rPr>
              <a:t>(3)</a:t>
            </a:r>
            <a:endParaRPr lang="ko-KR" altLang="en-US" sz="93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4112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TextBox 104"/>
          <p:cNvSpPr txBox="1"/>
          <p:nvPr/>
        </p:nvSpPr>
        <p:spPr>
          <a:xfrm>
            <a:off x="332741" y="0"/>
            <a:ext cx="11585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pc="600" dirty="0" smtClean="0"/>
              <a:t>전자전기공학부 교과과정 이수체계도</a:t>
            </a:r>
            <a:endParaRPr lang="ko-KR" altLang="en-US" spc="600" dirty="0"/>
          </a:p>
        </p:txBody>
      </p:sp>
      <p:cxnSp>
        <p:nvCxnSpPr>
          <p:cNvPr id="106" name="직선 연결선 105"/>
          <p:cNvCxnSpPr/>
          <p:nvPr/>
        </p:nvCxnSpPr>
        <p:spPr>
          <a:xfrm>
            <a:off x="534295" y="359906"/>
            <a:ext cx="11096775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직선 연결선 106"/>
          <p:cNvCxnSpPr/>
          <p:nvPr/>
        </p:nvCxnSpPr>
        <p:spPr>
          <a:xfrm>
            <a:off x="534295" y="641024"/>
            <a:ext cx="11096775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직선 연결선 107"/>
          <p:cNvCxnSpPr/>
          <p:nvPr/>
        </p:nvCxnSpPr>
        <p:spPr>
          <a:xfrm>
            <a:off x="5340826" y="756000"/>
            <a:ext cx="0" cy="5220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직선 연결선 108"/>
          <p:cNvCxnSpPr/>
          <p:nvPr/>
        </p:nvCxnSpPr>
        <p:spPr>
          <a:xfrm>
            <a:off x="2940819" y="756000"/>
            <a:ext cx="0" cy="5220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/>
          <p:cNvSpPr txBox="1"/>
          <p:nvPr/>
        </p:nvSpPr>
        <p:spPr>
          <a:xfrm>
            <a:off x="688807" y="435408"/>
            <a:ext cx="235120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/>
              <a:t>1</a:t>
            </a:r>
            <a:r>
              <a:rPr lang="ko-KR" altLang="en-US" sz="800" dirty="0" smtClean="0"/>
              <a:t>학기                            </a:t>
            </a:r>
            <a:r>
              <a:rPr lang="en-US" altLang="ko-KR" sz="800" dirty="0" smtClean="0"/>
              <a:t>2</a:t>
            </a:r>
            <a:r>
              <a:rPr lang="ko-KR" altLang="en-US" sz="800" dirty="0" smtClean="0"/>
              <a:t>학기  </a:t>
            </a:r>
            <a:endParaRPr lang="ko-KR" altLang="en-US" sz="800" dirty="0"/>
          </a:p>
        </p:txBody>
      </p:sp>
      <p:sp>
        <p:nvSpPr>
          <p:cNvPr id="111" name="TextBox 110"/>
          <p:cNvSpPr txBox="1"/>
          <p:nvPr/>
        </p:nvSpPr>
        <p:spPr>
          <a:xfrm>
            <a:off x="3242392" y="440408"/>
            <a:ext cx="19337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/>
              <a:t>1</a:t>
            </a:r>
            <a:r>
              <a:rPr lang="ko-KR" altLang="en-US" sz="800" dirty="0" smtClean="0"/>
              <a:t>학기                           </a:t>
            </a:r>
            <a:r>
              <a:rPr lang="en-US" altLang="ko-KR" sz="800" dirty="0" smtClean="0"/>
              <a:t>2</a:t>
            </a:r>
            <a:r>
              <a:rPr lang="ko-KR" altLang="en-US" sz="800" dirty="0" smtClean="0"/>
              <a:t>학기</a:t>
            </a:r>
            <a:endParaRPr lang="ko-KR" altLang="en-US" sz="800" dirty="0"/>
          </a:p>
        </p:txBody>
      </p:sp>
      <p:sp>
        <p:nvSpPr>
          <p:cNvPr id="113" name="TextBox 112"/>
          <p:cNvSpPr txBox="1"/>
          <p:nvPr/>
        </p:nvSpPr>
        <p:spPr>
          <a:xfrm>
            <a:off x="5673941" y="440408"/>
            <a:ext cx="186650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/>
              <a:t>1</a:t>
            </a:r>
            <a:r>
              <a:rPr lang="ko-KR" altLang="en-US" sz="800" dirty="0" smtClean="0"/>
              <a:t>학기                            </a:t>
            </a:r>
            <a:r>
              <a:rPr lang="en-US" altLang="ko-KR" sz="800" dirty="0" smtClean="0"/>
              <a:t>2</a:t>
            </a:r>
            <a:r>
              <a:rPr lang="ko-KR" altLang="en-US" sz="800" dirty="0" smtClean="0"/>
              <a:t>학기</a:t>
            </a:r>
            <a:endParaRPr lang="ko-KR" altLang="en-US" sz="800" dirty="0"/>
          </a:p>
        </p:txBody>
      </p:sp>
      <p:sp>
        <p:nvSpPr>
          <p:cNvPr id="115" name="TextBox 114"/>
          <p:cNvSpPr txBox="1"/>
          <p:nvPr/>
        </p:nvSpPr>
        <p:spPr>
          <a:xfrm>
            <a:off x="8123998" y="437213"/>
            <a:ext cx="186650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/>
              <a:t>1</a:t>
            </a:r>
            <a:r>
              <a:rPr lang="ko-KR" altLang="en-US" sz="800" dirty="0" smtClean="0"/>
              <a:t>학기                             </a:t>
            </a:r>
            <a:r>
              <a:rPr lang="en-US" altLang="ko-KR" sz="800" dirty="0" smtClean="0"/>
              <a:t>2</a:t>
            </a:r>
            <a:r>
              <a:rPr lang="ko-KR" altLang="en-US" sz="800" dirty="0" smtClean="0"/>
              <a:t>학기</a:t>
            </a:r>
            <a:endParaRPr lang="ko-KR" altLang="en-US" sz="800" dirty="0"/>
          </a:p>
        </p:txBody>
      </p:sp>
      <p:sp>
        <p:nvSpPr>
          <p:cNvPr id="118" name="TextBox 117"/>
          <p:cNvSpPr txBox="1"/>
          <p:nvPr/>
        </p:nvSpPr>
        <p:spPr>
          <a:xfrm>
            <a:off x="1558060" y="346376"/>
            <a:ext cx="6127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/>
              <a:t>1</a:t>
            </a:r>
            <a:r>
              <a:rPr lang="ko-KR" altLang="en-US" sz="1100" dirty="0" smtClean="0"/>
              <a:t>학년</a:t>
            </a:r>
            <a:endParaRPr lang="ko-KR" altLang="en-US" sz="1100" dirty="0"/>
          </a:p>
        </p:txBody>
      </p:sp>
      <p:sp>
        <p:nvSpPr>
          <p:cNvPr id="119" name="TextBox 118"/>
          <p:cNvSpPr txBox="1"/>
          <p:nvPr/>
        </p:nvSpPr>
        <p:spPr>
          <a:xfrm>
            <a:off x="3984395" y="347691"/>
            <a:ext cx="6127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/>
              <a:t>2</a:t>
            </a:r>
            <a:r>
              <a:rPr lang="ko-KR" altLang="en-US" sz="1100" dirty="0" smtClean="0"/>
              <a:t>학년</a:t>
            </a:r>
            <a:endParaRPr lang="ko-KR" altLang="en-US" sz="1100" dirty="0"/>
          </a:p>
        </p:txBody>
      </p:sp>
      <p:sp>
        <p:nvSpPr>
          <p:cNvPr id="120" name="TextBox 119"/>
          <p:cNvSpPr txBox="1"/>
          <p:nvPr/>
        </p:nvSpPr>
        <p:spPr>
          <a:xfrm>
            <a:off x="6319873" y="334366"/>
            <a:ext cx="6127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/>
              <a:t>3</a:t>
            </a:r>
            <a:r>
              <a:rPr lang="ko-KR" altLang="en-US" sz="1100" dirty="0" smtClean="0"/>
              <a:t>학년</a:t>
            </a:r>
            <a:endParaRPr lang="ko-KR" altLang="en-US" sz="1100" dirty="0"/>
          </a:p>
        </p:txBody>
      </p:sp>
      <p:cxnSp>
        <p:nvCxnSpPr>
          <p:cNvPr id="121" name="직선 연결선 120"/>
          <p:cNvCxnSpPr/>
          <p:nvPr/>
        </p:nvCxnSpPr>
        <p:spPr>
          <a:xfrm flipV="1">
            <a:off x="140400" y="6289200"/>
            <a:ext cx="11776878" cy="2763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TextBox 121"/>
          <p:cNvSpPr txBox="1"/>
          <p:nvPr/>
        </p:nvSpPr>
        <p:spPr>
          <a:xfrm>
            <a:off x="141402" y="705600"/>
            <a:ext cx="461665" cy="5518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eaVert" wrap="square" rtlCol="0">
            <a:spAutoFit/>
          </a:bodyPr>
          <a:lstStyle/>
          <a:p>
            <a:pPr algn="ctr"/>
            <a:r>
              <a:rPr lang="ko-KR" altLang="en-US" spc="600" dirty="0" smtClean="0"/>
              <a:t>전력 변환 시스템 트랙</a:t>
            </a:r>
            <a:endParaRPr lang="en-US" altLang="ko-KR" spc="600" dirty="0" smtClean="0"/>
          </a:p>
        </p:txBody>
      </p:sp>
      <p:sp>
        <p:nvSpPr>
          <p:cNvPr id="123" name="TextBox 122"/>
          <p:cNvSpPr txBox="1"/>
          <p:nvPr/>
        </p:nvSpPr>
        <p:spPr>
          <a:xfrm>
            <a:off x="8774862" y="331790"/>
            <a:ext cx="6127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/>
              <a:t>4</a:t>
            </a:r>
            <a:r>
              <a:rPr lang="ko-KR" altLang="en-US" sz="1100" dirty="0" smtClean="0"/>
              <a:t>학년</a:t>
            </a:r>
            <a:endParaRPr lang="ko-KR" altLang="en-US" sz="1100" dirty="0"/>
          </a:p>
        </p:txBody>
      </p:sp>
      <p:sp>
        <p:nvSpPr>
          <p:cNvPr id="124" name="직사각형 123"/>
          <p:cNvSpPr/>
          <p:nvPr/>
        </p:nvSpPr>
        <p:spPr>
          <a:xfrm>
            <a:off x="961535" y="1159200"/>
            <a:ext cx="1644844" cy="478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solidFill>
                  <a:schemeClr val="tx1"/>
                </a:solidFill>
              </a:rPr>
              <a:t>어드벤처 디자인 </a:t>
            </a:r>
            <a:r>
              <a:rPr lang="en-US" altLang="ko-KR" sz="1000" dirty="0">
                <a:solidFill>
                  <a:schemeClr val="tx1"/>
                </a:solidFill>
              </a:rPr>
              <a:t>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25" name="모서리가 둥근 직사각형 124"/>
          <p:cNvSpPr/>
          <p:nvPr/>
        </p:nvSpPr>
        <p:spPr>
          <a:xfrm>
            <a:off x="678055" y="2120400"/>
            <a:ext cx="939124" cy="48002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일반물리학 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및 실험</a:t>
            </a:r>
            <a:r>
              <a:rPr lang="en-US" altLang="ko-KR" sz="1000" dirty="0">
                <a:solidFill>
                  <a:schemeClr val="tx1"/>
                </a:solidFill>
              </a:rPr>
              <a:t> </a:t>
            </a:r>
            <a:r>
              <a:rPr lang="en-US" altLang="ko-KR" sz="1000" dirty="0" smtClean="0">
                <a:solidFill>
                  <a:schemeClr val="tx1"/>
                </a:solidFill>
              </a:rPr>
              <a:t>1 (4)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26" name="모서리가 둥근 직사각형 125"/>
          <p:cNvSpPr/>
          <p:nvPr/>
        </p:nvSpPr>
        <p:spPr>
          <a:xfrm>
            <a:off x="1908000" y="2120400"/>
            <a:ext cx="939124" cy="48002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일반물리학 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및 실험</a:t>
            </a:r>
            <a:r>
              <a:rPr lang="en-US" altLang="ko-KR" sz="1000" dirty="0">
                <a:solidFill>
                  <a:schemeClr val="tx1"/>
                </a:solidFill>
              </a:rPr>
              <a:t> </a:t>
            </a:r>
            <a:r>
              <a:rPr lang="en-US" altLang="ko-KR" sz="1000" dirty="0" smtClean="0">
                <a:solidFill>
                  <a:schemeClr val="tx1"/>
                </a:solidFill>
              </a:rPr>
              <a:t>2 (4)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27" name="모서리가 둥근 직사각형 126"/>
          <p:cNvSpPr/>
          <p:nvPr/>
        </p:nvSpPr>
        <p:spPr>
          <a:xfrm>
            <a:off x="678055" y="3052800"/>
            <a:ext cx="939124" cy="48002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err="1" smtClean="0">
                <a:solidFill>
                  <a:schemeClr val="tx1"/>
                </a:solidFill>
              </a:rPr>
              <a:t>미적분학</a:t>
            </a:r>
            <a:r>
              <a:rPr lang="ko-KR" altLang="en-US" sz="1000" dirty="0" smtClean="0">
                <a:solidFill>
                  <a:schemeClr val="tx1"/>
                </a:solidFill>
              </a:rPr>
              <a:t> 및 연습 </a:t>
            </a:r>
            <a:r>
              <a:rPr lang="en-US" altLang="ko-KR" sz="1000" dirty="0" smtClean="0">
                <a:solidFill>
                  <a:schemeClr val="tx1"/>
                </a:solidFill>
              </a:rPr>
              <a:t>1 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28" name="모서리가 둥근 직사각형 127"/>
          <p:cNvSpPr/>
          <p:nvPr/>
        </p:nvSpPr>
        <p:spPr>
          <a:xfrm>
            <a:off x="1907772" y="3052800"/>
            <a:ext cx="939124" cy="48002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err="1" smtClean="0">
                <a:solidFill>
                  <a:schemeClr val="tx1"/>
                </a:solidFill>
              </a:rPr>
              <a:t>미적분학</a:t>
            </a:r>
            <a:r>
              <a:rPr lang="ko-KR" altLang="en-US" sz="1000" dirty="0" smtClean="0">
                <a:solidFill>
                  <a:schemeClr val="tx1"/>
                </a:solidFill>
              </a:rPr>
              <a:t> 및 연습 </a:t>
            </a:r>
            <a:r>
              <a:rPr lang="en-US" altLang="ko-KR" sz="1000" dirty="0" smtClean="0">
                <a:solidFill>
                  <a:schemeClr val="tx1"/>
                </a:solidFill>
              </a:rPr>
              <a:t>2 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29" name="모서리가 둥근 직사각형 128"/>
          <p:cNvSpPr/>
          <p:nvPr/>
        </p:nvSpPr>
        <p:spPr>
          <a:xfrm>
            <a:off x="664129" y="3981600"/>
            <a:ext cx="939600" cy="4788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프로그래밍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기초와 실습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</a:p>
        </p:txBody>
      </p:sp>
      <p:cxnSp>
        <p:nvCxnSpPr>
          <p:cNvPr id="130" name="직선 연결선 129"/>
          <p:cNvCxnSpPr/>
          <p:nvPr/>
        </p:nvCxnSpPr>
        <p:spPr>
          <a:xfrm>
            <a:off x="10342929" y="756000"/>
            <a:ext cx="0" cy="5220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순서도: 처리 130"/>
          <p:cNvSpPr/>
          <p:nvPr/>
        </p:nvSpPr>
        <p:spPr>
          <a:xfrm>
            <a:off x="3045271" y="2121595"/>
            <a:ext cx="939124" cy="480029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30" dirty="0" smtClean="0">
                <a:solidFill>
                  <a:schemeClr val="tx1"/>
                </a:solidFill>
              </a:rPr>
              <a:t>전기회로실험</a:t>
            </a:r>
            <a:endParaRPr lang="en-US" altLang="ko-KR" sz="93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930" dirty="0" smtClean="0">
                <a:solidFill>
                  <a:schemeClr val="tx1"/>
                </a:solidFill>
              </a:rPr>
              <a:t>(1)</a:t>
            </a:r>
            <a:endParaRPr lang="ko-KR" altLang="en-US" sz="930" dirty="0">
              <a:solidFill>
                <a:schemeClr val="tx1"/>
              </a:solidFill>
            </a:endParaRPr>
          </a:p>
        </p:txBody>
      </p:sp>
      <p:sp>
        <p:nvSpPr>
          <p:cNvPr id="132" name="순서도: 처리 131"/>
          <p:cNvSpPr/>
          <p:nvPr/>
        </p:nvSpPr>
        <p:spPr>
          <a:xfrm>
            <a:off x="4277910" y="1159200"/>
            <a:ext cx="939124" cy="480029"/>
          </a:xfrm>
          <a:prstGeom prst="flowChart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회로이론 </a:t>
            </a:r>
            <a:r>
              <a:rPr lang="en-US" altLang="ko-KR" sz="1000" dirty="0" smtClean="0">
                <a:solidFill>
                  <a:schemeClr val="tx1"/>
                </a:solidFill>
              </a:rPr>
              <a:t>2</a:t>
            </a:r>
          </a:p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33" name="순서도: 처리 132"/>
          <p:cNvSpPr/>
          <p:nvPr/>
        </p:nvSpPr>
        <p:spPr>
          <a:xfrm>
            <a:off x="3045271" y="1159200"/>
            <a:ext cx="939124" cy="480029"/>
          </a:xfrm>
          <a:prstGeom prst="flowChartProcess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회로이론 </a:t>
            </a:r>
            <a:r>
              <a:rPr lang="en-US" altLang="ko-KR" sz="1000" dirty="0" smtClean="0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34" name="순서도: 처리 133"/>
          <p:cNvSpPr/>
          <p:nvPr/>
        </p:nvSpPr>
        <p:spPr>
          <a:xfrm>
            <a:off x="3045600" y="3052800"/>
            <a:ext cx="939124" cy="480029"/>
          </a:xfrm>
          <a:prstGeom prst="flowChartProcess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전자기학 </a:t>
            </a:r>
            <a:r>
              <a:rPr lang="en-US" altLang="ko-KR" sz="1000" dirty="0" smtClean="0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35" name="순서도: 처리 134"/>
          <p:cNvSpPr/>
          <p:nvPr/>
        </p:nvSpPr>
        <p:spPr>
          <a:xfrm>
            <a:off x="4277910" y="3052800"/>
            <a:ext cx="939124" cy="480029"/>
          </a:xfrm>
          <a:prstGeom prst="flowChart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전자기학 </a:t>
            </a:r>
            <a:r>
              <a:rPr lang="en-US" altLang="ko-KR" sz="1000" dirty="0" smtClean="0">
                <a:solidFill>
                  <a:schemeClr val="tx1"/>
                </a:solidFill>
              </a:rPr>
              <a:t>2</a:t>
            </a:r>
          </a:p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36" name="순서도: 처리 135"/>
          <p:cNvSpPr/>
          <p:nvPr/>
        </p:nvSpPr>
        <p:spPr>
          <a:xfrm>
            <a:off x="6728920" y="1159200"/>
            <a:ext cx="939124" cy="480029"/>
          </a:xfrm>
          <a:prstGeom prst="flowChart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전자회로 </a:t>
            </a:r>
            <a:r>
              <a:rPr lang="en-US" altLang="ko-KR" sz="1000" dirty="0" smtClean="0">
                <a:solidFill>
                  <a:schemeClr val="tx1"/>
                </a:solidFill>
              </a:rPr>
              <a:t>2</a:t>
            </a:r>
          </a:p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37" name="순서도: 처리 136"/>
          <p:cNvSpPr/>
          <p:nvPr/>
        </p:nvSpPr>
        <p:spPr>
          <a:xfrm>
            <a:off x="5533200" y="1159200"/>
            <a:ext cx="939124" cy="480029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전자회로 </a:t>
            </a:r>
            <a:r>
              <a:rPr lang="en-US" altLang="ko-KR" sz="1000" dirty="0" smtClean="0">
                <a:solidFill>
                  <a:schemeClr val="tx1"/>
                </a:solidFill>
              </a:rPr>
              <a:t>1 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38" name="순서도: 처리 137"/>
          <p:cNvSpPr/>
          <p:nvPr/>
        </p:nvSpPr>
        <p:spPr>
          <a:xfrm>
            <a:off x="5533200" y="3052800"/>
            <a:ext cx="939124" cy="480029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30" dirty="0" smtClean="0">
                <a:solidFill>
                  <a:schemeClr val="tx1"/>
                </a:solidFill>
              </a:rPr>
              <a:t>전력공학 </a:t>
            </a:r>
            <a:r>
              <a:rPr lang="en-US" altLang="ko-KR" sz="930" dirty="0" smtClean="0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lang="en-US" altLang="ko-KR" sz="930" dirty="0" smtClean="0">
                <a:solidFill>
                  <a:schemeClr val="tx1"/>
                </a:solidFill>
              </a:rPr>
              <a:t>(3)</a:t>
            </a:r>
            <a:endParaRPr lang="ko-KR" altLang="en-US" sz="930" dirty="0">
              <a:solidFill>
                <a:schemeClr val="tx1"/>
              </a:solidFill>
            </a:endParaRPr>
          </a:p>
        </p:txBody>
      </p:sp>
      <p:sp>
        <p:nvSpPr>
          <p:cNvPr id="139" name="순서도: 처리 138"/>
          <p:cNvSpPr/>
          <p:nvPr/>
        </p:nvSpPr>
        <p:spPr>
          <a:xfrm>
            <a:off x="5533200" y="3981600"/>
            <a:ext cx="939124" cy="480029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전기기계 </a:t>
            </a:r>
            <a:r>
              <a:rPr lang="en-US" altLang="ko-KR" sz="1000" dirty="0" smtClean="0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40" name="순서도: 처리 139"/>
          <p:cNvSpPr/>
          <p:nvPr/>
        </p:nvSpPr>
        <p:spPr>
          <a:xfrm>
            <a:off x="6733580" y="3052800"/>
            <a:ext cx="939124" cy="480029"/>
          </a:xfrm>
          <a:prstGeom prst="flowChart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전력공학 </a:t>
            </a:r>
            <a:r>
              <a:rPr lang="en-US" altLang="ko-KR" sz="1000" dirty="0" smtClean="0">
                <a:solidFill>
                  <a:schemeClr val="tx1"/>
                </a:solidFill>
              </a:rPr>
              <a:t>2</a:t>
            </a:r>
          </a:p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41" name="직사각형 140"/>
          <p:cNvSpPr/>
          <p:nvPr/>
        </p:nvSpPr>
        <p:spPr>
          <a:xfrm>
            <a:off x="8275384" y="1159200"/>
            <a:ext cx="1644844" cy="5263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err="1">
                <a:solidFill>
                  <a:schemeClr val="tx1"/>
                </a:solidFill>
              </a:rPr>
              <a:t>캡스톤</a:t>
            </a:r>
            <a:r>
              <a:rPr lang="ko-KR" altLang="en-US" sz="1000" dirty="0">
                <a:solidFill>
                  <a:schemeClr val="tx1"/>
                </a:solidFill>
              </a:rPr>
              <a:t> </a:t>
            </a:r>
            <a:r>
              <a:rPr lang="ko-KR" altLang="en-US" sz="1000" dirty="0" smtClean="0">
                <a:solidFill>
                  <a:schemeClr val="tx1"/>
                </a:solidFill>
              </a:rPr>
              <a:t>디자인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algn="ctr"/>
            <a:r>
              <a:rPr lang="en-US" altLang="ko-KR" sz="1000" dirty="0">
                <a:solidFill>
                  <a:schemeClr val="tx1"/>
                </a:solidFill>
              </a:rPr>
              <a:t>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42" name="순서도: 처리 141"/>
          <p:cNvSpPr/>
          <p:nvPr/>
        </p:nvSpPr>
        <p:spPr>
          <a:xfrm>
            <a:off x="7983937" y="3052800"/>
            <a:ext cx="939124" cy="480029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전력전자공학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</a:p>
        </p:txBody>
      </p:sp>
      <p:sp>
        <p:nvSpPr>
          <p:cNvPr id="143" name="순서도: 처리 142"/>
          <p:cNvSpPr/>
          <p:nvPr/>
        </p:nvSpPr>
        <p:spPr>
          <a:xfrm>
            <a:off x="9260960" y="3052800"/>
            <a:ext cx="939124" cy="480029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30" dirty="0" smtClean="0">
                <a:solidFill>
                  <a:schemeClr val="tx1"/>
                </a:solidFill>
              </a:rPr>
              <a:t>전동력제어</a:t>
            </a:r>
            <a:endParaRPr lang="en-US" altLang="ko-KR" sz="93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930" dirty="0" smtClean="0">
                <a:solidFill>
                  <a:schemeClr val="tx1"/>
                </a:solidFill>
              </a:rPr>
              <a:t>및 응용 </a:t>
            </a:r>
            <a:r>
              <a:rPr lang="en-US" altLang="ko-KR" sz="930" dirty="0" smtClean="0">
                <a:solidFill>
                  <a:schemeClr val="tx1"/>
                </a:solidFill>
              </a:rPr>
              <a:t>(3)</a:t>
            </a:r>
            <a:endParaRPr lang="ko-KR" altLang="en-US" sz="930" dirty="0">
              <a:solidFill>
                <a:schemeClr val="tx1"/>
              </a:solidFill>
            </a:endParaRPr>
          </a:p>
        </p:txBody>
      </p:sp>
      <p:sp>
        <p:nvSpPr>
          <p:cNvPr id="145" name="순서도: 처리 144"/>
          <p:cNvSpPr/>
          <p:nvPr/>
        </p:nvSpPr>
        <p:spPr>
          <a:xfrm>
            <a:off x="3051398" y="4910400"/>
            <a:ext cx="939124" cy="480029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30" dirty="0" smtClean="0">
                <a:solidFill>
                  <a:schemeClr val="tx1"/>
                </a:solidFill>
              </a:rPr>
              <a:t>C</a:t>
            </a:r>
            <a:r>
              <a:rPr lang="ko-KR" altLang="en-US" sz="930" dirty="0" smtClean="0">
                <a:solidFill>
                  <a:schemeClr val="tx1"/>
                </a:solidFill>
              </a:rPr>
              <a:t>언어 및</a:t>
            </a:r>
            <a:endParaRPr lang="en-US" altLang="ko-KR" sz="93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930" dirty="0" smtClean="0">
                <a:solidFill>
                  <a:schemeClr val="tx1"/>
                </a:solidFill>
              </a:rPr>
              <a:t>자료구조 </a:t>
            </a:r>
            <a:r>
              <a:rPr lang="en-US" altLang="ko-KR" sz="930" dirty="0" smtClean="0">
                <a:solidFill>
                  <a:schemeClr val="tx1"/>
                </a:solidFill>
              </a:rPr>
              <a:t>(3)</a:t>
            </a:r>
            <a:endParaRPr lang="ko-KR" altLang="en-US" sz="930" dirty="0">
              <a:solidFill>
                <a:schemeClr val="tx1"/>
              </a:solidFill>
            </a:endParaRPr>
          </a:p>
        </p:txBody>
      </p:sp>
      <p:cxnSp>
        <p:nvCxnSpPr>
          <p:cNvPr id="146" name="직선 화살표 연결선 145"/>
          <p:cNvCxnSpPr>
            <a:stCxn id="128" idx="3"/>
            <a:endCxn id="134" idx="1"/>
          </p:cNvCxnSpPr>
          <p:nvPr/>
        </p:nvCxnSpPr>
        <p:spPr>
          <a:xfrm>
            <a:off x="2846896" y="3292815"/>
            <a:ext cx="198704" cy="0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직선 화살표 연결선 146"/>
          <p:cNvCxnSpPr>
            <a:stCxn id="125" idx="3"/>
            <a:endCxn id="126" idx="1"/>
          </p:cNvCxnSpPr>
          <p:nvPr/>
        </p:nvCxnSpPr>
        <p:spPr>
          <a:xfrm>
            <a:off x="1617179" y="2360415"/>
            <a:ext cx="290821" cy="0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직선 화살표 연결선 147"/>
          <p:cNvCxnSpPr>
            <a:stCxn id="127" idx="3"/>
            <a:endCxn id="128" idx="1"/>
          </p:cNvCxnSpPr>
          <p:nvPr/>
        </p:nvCxnSpPr>
        <p:spPr>
          <a:xfrm>
            <a:off x="1617179" y="3292815"/>
            <a:ext cx="29059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직선 화살표 연결선 148"/>
          <p:cNvCxnSpPr/>
          <p:nvPr/>
        </p:nvCxnSpPr>
        <p:spPr>
          <a:xfrm flipV="1">
            <a:off x="3985529" y="3296239"/>
            <a:ext cx="290593" cy="509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직선 화살표 연결선 149"/>
          <p:cNvCxnSpPr/>
          <p:nvPr/>
        </p:nvCxnSpPr>
        <p:spPr>
          <a:xfrm flipV="1">
            <a:off x="3985529" y="1428523"/>
            <a:ext cx="290593" cy="509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직선 화살표 연결선 150"/>
          <p:cNvCxnSpPr>
            <a:stCxn id="132" idx="3"/>
            <a:endCxn id="137" idx="1"/>
          </p:cNvCxnSpPr>
          <p:nvPr/>
        </p:nvCxnSpPr>
        <p:spPr>
          <a:xfrm>
            <a:off x="5217034" y="1399215"/>
            <a:ext cx="316166" cy="0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직선 화살표 연결선 151"/>
          <p:cNvCxnSpPr>
            <a:stCxn id="137" idx="3"/>
          </p:cNvCxnSpPr>
          <p:nvPr/>
        </p:nvCxnSpPr>
        <p:spPr>
          <a:xfrm flipV="1">
            <a:off x="6472324" y="1399164"/>
            <a:ext cx="252050" cy="5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직선 화살표 연결선 152"/>
          <p:cNvCxnSpPr>
            <a:stCxn id="133" idx="2"/>
            <a:endCxn id="131" idx="0"/>
          </p:cNvCxnSpPr>
          <p:nvPr/>
        </p:nvCxnSpPr>
        <p:spPr>
          <a:xfrm>
            <a:off x="3514833" y="1639229"/>
            <a:ext cx="0" cy="482366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TextBox 153"/>
          <p:cNvSpPr txBox="1"/>
          <p:nvPr/>
        </p:nvSpPr>
        <p:spPr>
          <a:xfrm>
            <a:off x="10353012" y="412325"/>
            <a:ext cx="93856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err="1" smtClean="0"/>
              <a:t>학석사공통</a:t>
            </a:r>
            <a:endParaRPr lang="ko-KR" altLang="en-US" sz="1100" dirty="0"/>
          </a:p>
        </p:txBody>
      </p:sp>
      <p:cxnSp>
        <p:nvCxnSpPr>
          <p:cNvPr id="155" name="직선 화살표 연결선 154"/>
          <p:cNvCxnSpPr>
            <a:stCxn id="138" idx="3"/>
            <a:endCxn id="140" idx="1"/>
          </p:cNvCxnSpPr>
          <p:nvPr/>
        </p:nvCxnSpPr>
        <p:spPr>
          <a:xfrm>
            <a:off x="6472324" y="3292815"/>
            <a:ext cx="26125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순서도: 처리 155"/>
          <p:cNvSpPr/>
          <p:nvPr/>
        </p:nvSpPr>
        <p:spPr>
          <a:xfrm>
            <a:off x="7983937" y="4910302"/>
            <a:ext cx="939124" cy="480029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전기설비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및 설계 </a:t>
            </a:r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cxnSp>
        <p:nvCxnSpPr>
          <p:cNvPr id="157" name="꺾인 연결선 156"/>
          <p:cNvCxnSpPr/>
          <p:nvPr/>
        </p:nvCxnSpPr>
        <p:spPr>
          <a:xfrm rot="16200000" flipH="1">
            <a:off x="4998129" y="3686294"/>
            <a:ext cx="920189" cy="157649"/>
          </a:xfrm>
          <a:prstGeom prst="bentConnector3">
            <a:avLst>
              <a:gd name="adj1" fmla="val 99781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꺾인 연결선 157"/>
          <p:cNvCxnSpPr/>
          <p:nvPr/>
        </p:nvCxnSpPr>
        <p:spPr>
          <a:xfrm rot="5400000" flipH="1" flipV="1">
            <a:off x="2032319" y="2283150"/>
            <a:ext cx="1892282" cy="133622"/>
          </a:xfrm>
          <a:prstGeom prst="bentConnector2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직선 연결선 158"/>
          <p:cNvCxnSpPr>
            <a:stCxn id="126" idx="3"/>
          </p:cNvCxnSpPr>
          <p:nvPr/>
        </p:nvCxnSpPr>
        <p:spPr>
          <a:xfrm>
            <a:off x="2847124" y="2360415"/>
            <a:ext cx="64525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순서도: 처리 159"/>
          <p:cNvSpPr/>
          <p:nvPr/>
        </p:nvSpPr>
        <p:spPr>
          <a:xfrm>
            <a:off x="7983937" y="3981600"/>
            <a:ext cx="939124" cy="480029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전자에너지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변환공학 </a:t>
            </a:r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</a:p>
        </p:txBody>
      </p:sp>
      <p:sp>
        <p:nvSpPr>
          <p:cNvPr id="161" name="순서도: 처리 160"/>
          <p:cNvSpPr/>
          <p:nvPr/>
        </p:nvSpPr>
        <p:spPr>
          <a:xfrm>
            <a:off x="9260960" y="3981600"/>
            <a:ext cx="939124" cy="480029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전기응용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</a:p>
        </p:txBody>
      </p:sp>
      <p:sp>
        <p:nvSpPr>
          <p:cNvPr id="162" name="순서도: 처리 161"/>
          <p:cNvSpPr/>
          <p:nvPr/>
        </p:nvSpPr>
        <p:spPr>
          <a:xfrm>
            <a:off x="5533200" y="4910300"/>
            <a:ext cx="939124" cy="480029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</a:rPr>
              <a:t>마이크로</a:t>
            </a:r>
            <a:endParaRPr lang="en-US" altLang="ko-KR" sz="9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</a:rPr>
              <a:t>프로세서 </a:t>
            </a:r>
            <a:endParaRPr lang="en-US" altLang="ko-KR" sz="9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</a:rPr>
              <a:t>응용 및 실험</a:t>
            </a:r>
            <a:r>
              <a:rPr lang="en-US" altLang="ko-KR" sz="900" dirty="0" smtClean="0">
                <a:solidFill>
                  <a:schemeClr val="tx1"/>
                </a:solidFill>
              </a:rPr>
              <a:t>(3)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163" name="순서도: 처리 162"/>
          <p:cNvSpPr/>
          <p:nvPr/>
        </p:nvSpPr>
        <p:spPr>
          <a:xfrm>
            <a:off x="9260960" y="2143800"/>
            <a:ext cx="939124" cy="480029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50" dirty="0" err="1" smtClean="0">
                <a:solidFill>
                  <a:schemeClr val="tx1"/>
                </a:solidFill>
              </a:rPr>
              <a:t>임베디드</a:t>
            </a:r>
            <a:r>
              <a:rPr lang="ko-KR" altLang="en-US" sz="950" dirty="0" smtClean="0">
                <a:solidFill>
                  <a:schemeClr val="tx1"/>
                </a:solidFill>
              </a:rPr>
              <a:t> </a:t>
            </a:r>
            <a:endParaRPr lang="en-US" altLang="ko-KR" sz="95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950" dirty="0" smtClean="0">
                <a:solidFill>
                  <a:schemeClr val="tx1"/>
                </a:solidFill>
              </a:rPr>
              <a:t>신호처리 </a:t>
            </a:r>
            <a:endParaRPr lang="en-US" altLang="ko-KR" sz="95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950" dirty="0" smtClean="0">
                <a:solidFill>
                  <a:schemeClr val="tx1"/>
                </a:solidFill>
              </a:rPr>
              <a:t>시스템 </a:t>
            </a:r>
            <a:r>
              <a:rPr lang="en-US" altLang="ko-KR" sz="950" dirty="0" smtClean="0">
                <a:solidFill>
                  <a:schemeClr val="tx1"/>
                </a:solidFill>
              </a:rPr>
              <a:t>(3)</a:t>
            </a:r>
            <a:endParaRPr lang="ko-KR" altLang="en-US" sz="950" dirty="0">
              <a:solidFill>
                <a:schemeClr val="tx1"/>
              </a:solidFill>
            </a:endParaRPr>
          </a:p>
        </p:txBody>
      </p:sp>
      <p:sp>
        <p:nvSpPr>
          <p:cNvPr id="164" name="순서도: 처리 163"/>
          <p:cNvSpPr/>
          <p:nvPr/>
        </p:nvSpPr>
        <p:spPr>
          <a:xfrm>
            <a:off x="6733580" y="3981600"/>
            <a:ext cx="939124" cy="480029"/>
          </a:xfrm>
          <a:prstGeom prst="flowChart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전기기계 </a:t>
            </a:r>
            <a:r>
              <a:rPr lang="en-US" altLang="ko-KR" sz="1000" dirty="0" smtClean="0">
                <a:solidFill>
                  <a:schemeClr val="tx1"/>
                </a:solidFill>
              </a:rPr>
              <a:t>2</a:t>
            </a:r>
          </a:p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(3)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cxnSp>
        <p:nvCxnSpPr>
          <p:cNvPr id="165" name="직선 화살표 연결선 164"/>
          <p:cNvCxnSpPr>
            <a:stCxn id="139" idx="3"/>
            <a:endCxn id="164" idx="1"/>
          </p:cNvCxnSpPr>
          <p:nvPr/>
        </p:nvCxnSpPr>
        <p:spPr>
          <a:xfrm>
            <a:off x="6472324" y="4221615"/>
            <a:ext cx="26125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직선 화살표 연결선 165"/>
          <p:cNvCxnSpPr>
            <a:stCxn id="135" idx="3"/>
            <a:endCxn id="138" idx="1"/>
          </p:cNvCxnSpPr>
          <p:nvPr/>
        </p:nvCxnSpPr>
        <p:spPr>
          <a:xfrm>
            <a:off x="5217034" y="3292815"/>
            <a:ext cx="316166" cy="0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직선 화살표 연결선 166"/>
          <p:cNvCxnSpPr>
            <a:stCxn id="142" idx="3"/>
            <a:endCxn id="143" idx="1"/>
          </p:cNvCxnSpPr>
          <p:nvPr/>
        </p:nvCxnSpPr>
        <p:spPr>
          <a:xfrm>
            <a:off x="8923061" y="3292815"/>
            <a:ext cx="337899" cy="0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꺾인 연결선 180"/>
          <p:cNvCxnSpPr/>
          <p:nvPr/>
        </p:nvCxnSpPr>
        <p:spPr>
          <a:xfrm>
            <a:off x="5962896" y="4479028"/>
            <a:ext cx="3577344" cy="189369"/>
          </a:xfrm>
          <a:prstGeom prst="bentConnector3">
            <a:avLst>
              <a:gd name="adj1" fmla="val 156"/>
            </a:avLst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직선 화살표 연결선 181"/>
          <p:cNvCxnSpPr/>
          <p:nvPr/>
        </p:nvCxnSpPr>
        <p:spPr>
          <a:xfrm flipV="1">
            <a:off x="7672704" y="3334337"/>
            <a:ext cx="311233" cy="1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직선 화살표 연결선 182"/>
          <p:cNvCxnSpPr>
            <a:stCxn id="164" idx="3"/>
            <a:endCxn id="160" idx="1"/>
          </p:cNvCxnSpPr>
          <p:nvPr/>
        </p:nvCxnSpPr>
        <p:spPr>
          <a:xfrm>
            <a:off x="7672704" y="4221615"/>
            <a:ext cx="311233" cy="0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직선 화살표 연결선 183"/>
          <p:cNvCxnSpPr/>
          <p:nvPr/>
        </p:nvCxnSpPr>
        <p:spPr>
          <a:xfrm>
            <a:off x="8447475" y="3538189"/>
            <a:ext cx="0" cy="447011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직선 화살표 연결선 184"/>
          <p:cNvCxnSpPr/>
          <p:nvPr/>
        </p:nvCxnSpPr>
        <p:spPr>
          <a:xfrm>
            <a:off x="9744871" y="3538189"/>
            <a:ext cx="0" cy="447011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직선 화살표 연결선 185"/>
          <p:cNvCxnSpPr/>
          <p:nvPr/>
        </p:nvCxnSpPr>
        <p:spPr>
          <a:xfrm>
            <a:off x="7762611" y="3122865"/>
            <a:ext cx="221326" cy="0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꺾인 연결선 186"/>
          <p:cNvCxnSpPr/>
          <p:nvPr/>
        </p:nvCxnSpPr>
        <p:spPr>
          <a:xfrm>
            <a:off x="7667289" y="1405286"/>
            <a:ext cx="83653" cy="1713084"/>
          </a:xfrm>
          <a:prstGeom prst="bentConnector2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직선 화살표 연결선 189"/>
          <p:cNvCxnSpPr/>
          <p:nvPr/>
        </p:nvCxnSpPr>
        <p:spPr>
          <a:xfrm>
            <a:off x="7816557" y="3443409"/>
            <a:ext cx="170144" cy="0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직선 화살표 연결선 190"/>
          <p:cNvCxnSpPr>
            <a:stCxn id="156" idx="3"/>
          </p:cNvCxnSpPr>
          <p:nvPr/>
        </p:nvCxnSpPr>
        <p:spPr>
          <a:xfrm flipV="1">
            <a:off x="8923061" y="5150314"/>
            <a:ext cx="997167" cy="3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직선 화살표 연결선 191"/>
          <p:cNvCxnSpPr/>
          <p:nvPr/>
        </p:nvCxnSpPr>
        <p:spPr>
          <a:xfrm flipV="1">
            <a:off x="9920228" y="4459758"/>
            <a:ext cx="0" cy="690560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직선 화살표 연결선 192"/>
          <p:cNvCxnSpPr>
            <a:stCxn id="145" idx="3"/>
            <a:endCxn id="162" idx="1"/>
          </p:cNvCxnSpPr>
          <p:nvPr/>
        </p:nvCxnSpPr>
        <p:spPr>
          <a:xfrm flipV="1">
            <a:off x="3990522" y="5150315"/>
            <a:ext cx="1542678" cy="100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직선 화살표 연결선 194"/>
          <p:cNvCxnSpPr/>
          <p:nvPr/>
        </p:nvCxnSpPr>
        <p:spPr>
          <a:xfrm flipV="1">
            <a:off x="8928856" y="4223142"/>
            <a:ext cx="337899" cy="134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6" name="순서도: 처리 195"/>
          <p:cNvSpPr/>
          <p:nvPr/>
        </p:nvSpPr>
        <p:spPr>
          <a:xfrm>
            <a:off x="10479600" y="3052800"/>
            <a:ext cx="939124" cy="480029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30" dirty="0" err="1" smtClean="0">
                <a:solidFill>
                  <a:schemeClr val="tx1"/>
                </a:solidFill>
              </a:rPr>
              <a:t>물성공학특론</a:t>
            </a:r>
            <a:endParaRPr lang="en-US" altLang="ko-KR" sz="93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930" dirty="0" smtClean="0">
                <a:solidFill>
                  <a:schemeClr val="tx1"/>
                </a:solidFill>
              </a:rPr>
              <a:t>(3)</a:t>
            </a:r>
            <a:endParaRPr lang="ko-KR" altLang="en-US" sz="930" dirty="0">
              <a:solidFill>
                <a:schemeClr val="tx1"/>
              </a:solidFill>
            </a:endParaRPr>
          </a:p>
        </p:txBody>
      </p:sp>
      <p:sp>
        <p:nvSpPr>
          <p:cNvPr id="197" name="순서도: 처리 196"/>
          <p:cNvSpPr/>
          <p:nvPr/>
        </p:nvSpPr>
        <p:spPr>
          <a:xfrm>
            <a:off x="6738610" y="2113964"/>
            <a:ext cx="939124" cy="480029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30" dirty="0" smtClean="0">
                <a:solidFill>
                  <a:schemeClr val="tx1"/>
                </a:solidFill>
              </a:rPr>
              <a:t>센서공학</a:t>
            </a:r>
            <a:endParaRPr lang="en-US" altLang="ko-KR" sz="93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930" dirty="0" smtClean="0">
                <a:solidFill>
                  <a:schemeClr val="tx1"/>
                </a:solidFill>
              </a:rPr>
              <a:t>(3)</a:t>
            </a:r>
            <a:endParaRPr lang="ko-KR" altLang="en-US" sz="930" dirty="0">
              <a:solidFill>
                <a:schemeClr val="tx1"/>
              </a:solidFill>
            </a:endParaRPr>
          </a:p>
        </p:txBody>
      </p:sp>
      <p:cxnSp>
        <p:nvCxnSpPr>
          <p:cNvPr id="203" name="직선 연결선 202"/>
          <p:cNvCxnSpPr>
            <a:endCxn id="162" idx="3"/>
          </p:cNvCxnSpPr>
          <p:nvPr/>
        </p:nvCxnSpPr>
        <p:spPr>
          <a:xfrm flipH="1">
            <a:off x="6472324" y="5150315"/>
            <a:ext cx="1342909" cy="0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" name="직선 화살표 연결선 203"/>
          <p:cNvCxnSpPr/>
          <p:nvPr/>
        </p:nvCxnSpPr>
        <p:spPr>
          <a:xfrm>
            <a:off x="9730522" y="2623830"/>
            <a:ext cx="0" cy="447011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/>
          <p:cNvCxnSpPr/>
          <p:nvPr/>
        </p:nvCxnSpPr>
        <p:spPr>
          <a:xfrm flipV="1">
            <a:off x="9540240" y="4459758"/>
            <a:ext cx="0" cy="201019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꺾인 연결선 21"/>
          <p:cNvCxnSpPr>
            <a:stCxn id="197" idx="3"/>
            <a:endCxn id="142" idx="0"/>
          </p:cNvCxnSpPr>
          <p:nvPr/>
        </p:nvCxnSpPr>
        <p:spPr>
          <a:xfrm>
            <a:off x="7677734" y="2353979"/>
            <a:ext cx="775765" cy="698821"/>
          </a:xfrm>
          <a:prstGeom prst="bentConnector2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타원 99"/>
          <p:cNvSpPr/>
          <p:nvPr/>
        </p:nvSpPr>
        <p:spPr>
          <a:xfrm>
            <a:off x="7734658" y="4589720"/>
            <a:ext cx="177150" cy="177150"/>
          </a:xfrm>
          <a:prstGeom prst="ellipse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5" name="타원 204"/>
          <p:cNvSpPr/>
          <p:nvPr/>
        </p:nvSpPr>
        <p:spPr>
          <a:xfrm>
            <a:off x="7706083" y="4154745"/>
            <a:ext cx="177150" cy="177150"/>
          </a:xfrm>
          <a:prstGeom prst="ellipse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1" name="직사각형 100"/>
          <p:cNvSpPr/>
          <p:nvPr/>
        </p:nvSpPr>
        <p:spPr>
          <a:xfrm>
            <a:off x="7688639" y="4660777"/>
            <a:ext cx="244087" cy="1215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6" name="직사각형 205"/>
          <p:cNvSpPr/>
          <p:nvPr/>
        </p:nvSpPr>
        <p:spPr>
          <a:xfrm>
            <a:off x="7702173" y="4219041"/>
            <a:ext cx="190019" cy="1746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94" name="직선 연결선 193"/>
          <p:cNvCxnSpPr/>
          <p:nvPr/>
        </p:nvCxnSpPr>
        <p:spPr>
          <a:xfrm>
            <a:off x="7850688" y="834411"/>
            <a:ext cx="0" cy="522000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직선 화살표 연결선 188"/>
          <p:cNvCxnSpPr/>
          <p:nvPr/>
        </p:nvCxnSpPr>
        <p:spPr>
          <a:xfrm flipV="1">
            <a:off x="7816558" y="3443409"/>
            <a:ext cx="0" cy="1706905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9" name="그룹 168"/>
          <p:cNvGrpSpPr/>
          <p:nvPr/>
        </p:nvGrpSpPr>
        <p:grpSpPr>
          <a:xfrm>
            <a:off x="1256246" y="6411600"/>
            <a:ext cx="6411241" cy="371475"/>
            <a:chOff x="2444435" y="6411600"/>
            <a:chExt cx="6411241" cy="371475"/>
          </a:xfrm>
        </p:grpSpPr>
        <p:sp>
          <p:nvSpPr>
            <p:cNvPr id="170" name="직사각형 169"/>
            <p:cNvSpPr/>
            <p:nvPr/>
          </p:nvSpPr>
          <p:spPr>
            <a:xfrm>
              <a:off x="2444435" y="6411600"/>
              <a:ext cx="6411241" cy="37147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1" name="직사각형 170"/>
            <p:cNvSpPr/>
            <p:nvPr/>
          </p:nvSpPr>
          <p:spPr>
            <a:xfrm>
              <a:off x="3656067" y="6530022"/>
              <a:ext cx="360000" cy="159886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 b="1" dirty="0">
                <a:solidFill>
                  <a:schemeClr val="tx1"/>
                </a:solidFill>
              </a:endParaRPr>
            </a:p>
          </p:txBody>
        </p:sp>
        <p:sp>
          <p:nvSpPr>
            <p:cNvPr id="172" name="TextBox 171"/>
            <p:cNvSpPr txBox="1"/>
            <p:nvPr/>
          </p:nvSpPr>
          <p:spPr>
            <a:xfrm>
              <a:off x="4010475" y="6516000"/>
              <a:ext cx="527901" cy="223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50" b="1" dirty="0" smtClean="0"/>
                <a:t>선택</a:t>
              </a:r>
              <a:endParaRPr lang="en-US" altLang="ko-KR" sz="850" b="1" dirty="0" smtClean="0"/>
            </a:p>
          </p:txBody>
        </p:sp>
        <p:sp>
          <p:nvSpPr>
            <p:cNvPr id="173" name="순서도: 수행의 시작/종료 172"/>
            <p:cNvSpPr/>
            <p:nvPr/>
          </p:nvSpPr>
          <p:spPr>
            <a:xfrm>
              <a:off x="4611939" y="6530548"/>
              <a:ext cx="360000" cy="159886"/>
            </a:xfrm>
            <a:prstGeom prst="flowChartTerminator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 b="1" dirty="0">
                <a:solidFill>
                  <a:schemeClr val="tx1"/>
                </a:solidFill>
              </a:endParaRPr>
            </a:p>
          </p:txBody>
        </p:sp>
        <p:sp>
          <p:nvSpPr>
            <p:cNvPr id="174" name="TextBox 173"/>
            <p:cNvSpPr txBox="1"/>
            <p:nvPr/>
          </p:nvSpPr>
          <p:spPr>
            <a:xfrm>
              <a:off x="5024613" y="6516000"/>
              <a:ext cx="527901" cy="223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850" b="1" dirty="0" smtClean="0"/>
                <a:t>MSC</a:t>
              </a:r>
              <a:endParaRPr lang="ko-KR" altLang="en-US" sz="850" b="1" dirty="0"/>
            </a:p>
          </p:txBody>
        </p:sp>
        <p:sp>
          <p:nvSpPr>
            <p:cNvPr id="175" name="TextBox 174"/>
            <p:cNvSpPr txBox="1"/>
            <p:nvPr/>
          </p:nvSpPr>
          <p:spPr>
            <a:xfrm>
              <a:off x="7066629" y="6516000"/>
              <a:ext cx="661348" cy="223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50" b="1" dirty="0" smtClean="0"/>
                <a:t>선수관계</a:t>
              </a:r>
              <a:endParaRPr lang="ko-KR" altLang="en-US" sz="850" b="1" dirty="0"/>
            </a:p>
          </p:txBody>
        </p:sp>
        <p:cxnSp>
          <p:nvCxnSpPr>
            <p:cNvPr id="176" name="직선 화살표 연결선 175"/>
            <p:cNvCxnSpPr/>
            <p:nvPr/>
          </p:nvCxnSpPr>
          <p:spPr>
            <a:xfrm>
              <a:off x="6748766" y="6616725"/>
              <a:ext cx="265449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직선 화살표 연결선 176"/>
            <p:cNvCxnSpPr/>
            <p:nvPr/>
          </p:nvCxnSpPr>
          <p:spPr>
            <a:xfrm>
              <a:off x="5585187" y="6616726"/>
              <a:ext cx="310829" cy="0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dash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직선 화살표 연결선 177"/>
            <p:cNvCxnSpPr/>
            <p:nvPr/>
          </p:nvCxnSpPr>
          <p:spPr>
            <a:xfrm>
              <a:off x="7828320" y="6616726"/>
              <a:ext cx="237861" cy="0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9" name="TextBox 178"/>
            <p:cNvSpPr txBox="1"/>
            <p:nvPr/>
          </p:nvSpPr>
          <p:spPr>
            <a:xfrm>
              <a:off x="5958844" y="6516000"/>
              <a:ext cx="652543" cy="223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50" b="1" dirty="0" smtClean="0"/>
                <a:t>보완관계</a:t>
              </a:r>
              <a:endParaRPr lang="ko-KR" altLang="en-US" sz="850" b="1" dirty="0"/>
            </a:p>
          </p:txBody>
        </p:sp>
        <p:sp>
          <p:nvSpPr>
            <p:cNvPr id="180" name="TextBox 179"/>
            <p:cNvSpPr txBox="1"/>
            <p:nvPr/>
          </p:nvSpPr>
          <p:spPr>
            <a:xfrm>
              <a:off x="8122971" y="6516000"/>
              <a:ext cx="661348" cy="223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50" b="1" dirty="0" smtClean="0"/>
                <a:t>권장관계</a:t>
              </a:r>
              <a:endParaRPr lang="ko-KR" altLang="en-US" sz="850" b="1" dirty="0"/>
            </a:p>
          </p:txBody>
        </p:sp>
        <p:sp>
          <p:nvSpPr>
            <p:cNvPr id="200" name="직사각형 199"/>
            <p:cNvSpPr/>
            <p:nvPr/>
          </p:nvSpPr>
          <p:spPr>
            <a:xfrm>
              <a:off x="2715682" y="6531321"/>
              <a:ext cx="351749" cy="15988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 b="1" dirty="0">
                <a:solidFill>
                  <a:schemeClr val="tx1"/>
                </a:solidFill>
              </a:endParaRPr>
            </a:p>
          </p:txBody>
        </p:sp>
        <p:sp>
          <p:nvSpPr>
            <p:cNvPr id="201" name="TextBox 200"/>
            <p:cNvSpPr txBox="1"/>
            <p:nvPr/>
          </p:nvSpPr>
          <p:spPr>
            <a:xfrm>
              <a:off x="3070089" y="6516000"/>
              <a:ext cx="527901" cy="223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50" b="1" dirty="0" smtClean="0"/>
                <a:t>필수</a:t>
              </a:r>
              <a:endParaRPr lang="ko-KR" altLang="en-US" sz="850" b="1" dirty="0"/>
            </a:p>
          </p:txBody>
        </p:sp>
      </p:grpSp>
      <p:grpSp>
        <p:nvGrpSpPr>
          <p:cNvPr id="202" name="그룹 201"/>
          <p:cNvGrpSpPr/>
          <p:nvPr/>
        </p:nvGrpSpPr>
        <p:grpSpPr>
          <a:xfrm>
            <a:off x="8497062" y="6336544"/>
            <a:ext cx="2638700" cy="480029"/>
            <a:chOff x="8497062" y="6336544"/>
            <a:chExt cx="2638700" cy="480029"/>
          </a:xfrm>
        </p:grpSpPr>
        <p:sp>
          <p:nvSpPr>
            <p:cNvPr id="207" name="순서도: 처리 206"/>
            <p:cNvSpPr/>
            <p:nvPr/>
          </p:nvSpPr>
          <p:spPr>
            <a:xfrm>
              <a:off x="8497062" y="6336544"/>
              <a:ext cx="939124" cy="480029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>
                  <a:solidFill>
                    <a:schemeClr val="tx1"/>
                  </a:solidFill>
                </a:rPr>
                <a:t># </a:t>
              </a:r>
              <a:r>
                <a:rPr lang="ko-KR" altLang="en-US" sz="1000" dirty="0" smtClean="0">
                  <a:solidFill>
                    <a:schemeClr val="tx1"/>
                  </a:solidFill>
                </a:rPr>
                <a:t>과목명</a:t>
              </a:r>
              <a:endParaRPr lang="en-US" altLang="ko-KR" sz="1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altLang="ko-KR" sz="1000" dirty="0" smtClean="0">
                  <a:solidFill>
                    <a:schemeClr val="tx1"/>
                  </a:solidFill>
                </a:rPr>
                <a:t>(</a:t>
              </a:r>
              <a:r>
                <a:rPr lang="ko-KR" altLang="en-US" sz="1000" dirty="0" smtClean="0">
                  <a:solidFill>
                    <a:schemeClr val="tx1"/>
                  </a:solidFill>
                </a:rPr>
                <a:t>학점</a:t>
              </a:r>
              <a:r>
                <a:rPr lang="en-US" altLang="ko-KR" sz="1000" dirty="0" smtClean="0">
                  <a:solidFill>
                    <a:schemeClr val="tx1"/>
                  </a:solidFill>
                </a:rPr>
                <a:t>)</a:t>
              </a:r>
              <a:endParaRPr lang="ko-KR" altLang="en-US" sz="1000" dirty="0">
                <a:solidFill>
                  <a:schemeClr val="tx1"/>
                </a:solidFill>
              </a:endParaRPr>
            </a:p>
          </p:txBody>
        </p:sp>
        <p:grpSp>
          <p:nvGrpSpPr>
            <p:cNvPr id="208" name="그룹 207"/>
            <p:cNvGrpSpPr/>
            <p:nvPr/>
          </p:nvGrpSpPr>
          <p:grpSpPr>
            <a:xfrm>
              <a:off x="9537700" y="6336544"/>
              <a:ext cx="1598062" cy="480029"/>
              <a:chOff x="9537700" y="6336544"/>
              <a:chExt cx="1598062" cy="480029"/>
            </a:xfrm>
          </p:grpSpPr>
          <p:sp>
            <p:nvSpPr>
              <p:cNvPr id="209" name="순서도: 처리 208"/>
              <p:cNvSpPr/>
              <p:nvPr/>
            </p:nvSpPr>
            <p:spPr>
              <a:xfrm>
                <a:off x="9537700" y="6336544"/>
                <a:ext cx="1598062" cy="480029"/>
              </a:xfrm>
              <a:prstGeom prst="flowChartProcess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0" name="직사각형 209"/>
              <p:cNvSpPr/>
              <p:nvPr/>
            </p:nvSpPr>
            <p:spPr>
              <a:xfrm>
                <a:off x="9648996" y="6386517"/>
                <a:ext cx="165600" cy="167030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1" name="직사각형 210"/>
              <p:cNvSpPr/>
              <p:nvPr/>
            </p:nvSpPr>
            <p:spPr>
              <a:xfrm>
                <a:off x="10353012" y="6390089"/>
                <a:ext cx="165600" cy="159886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2" name="직사각형 211"/>
              <p:cNvSpPr/>
              <p:nvPr/>
            </p:nvSpPr>
            <p:spPr>
              <a:xfrm>
                <a:off x="9648996" y="6609965"/>
                <a:ext cx="165600" cy="159886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3" name="직사각형 212"/>
              <p:cNvSpPr/>
              <p:nvPr/>
            </p:nvSpPr>
            <p:spPr>
              <a:xfrm>
                <a:off x="10353012" y="6605818"/>
                <a:ext cx="165600" cy="159886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4" name="TextBox 213"/>
              <p:cNvSpPr txBox="1"/>
              <p:nvPr/>
            </p:nvSpPr>
            <p:spPr>
              <a:xfrm>
                <a:off x="9793699" y="6363756"/>
                <a:ext cx="454320" cy="2231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850" b="1" dirty="0" smtClean="0"/>
                  <a:t>필수</a:t>
                </a:r>
                <a:endParaRPr lang="ko-KR" altLang="en-US" sz="850" b="1" dirty="0"/>
              </a:p>
            </p:txBody>
          </p:sp>
          <p:sp>
            <p:nvSpPr>
              <p:cNvPr id="215" name="TextBox 214"/>
              <p:cNvSpPr txBox="1"/>
              <p:nvPr/>
            </p:nvSpPr>
            <p:spPr>
              <a:xfrm>
                <a:off x="9793699" y="6574192"/>
                <a:ext cx="636176" cy="2231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850" b="1" smtClean="0"/>
                  <a:t>선수필요</a:t>
                </a:r>
                <a:endParaRPr lang="ko-KR" altLang="en-US" sz="850" b="1" dirty="0"/>
              </a:p>
            </p:txBody>
          </p:sp>
          <p:sp>
            <p:nvSpPr>
              <p:cNvPr id="216" name="TextBox 215"/>
              <p:cNvSpPr txBox="1"/>
              <p:nvPr/>
            </p:nvSpPr>
            <p:spPr>
              <a:xfrm>
                <a:off x="10518612" y="6365730"/>
                <a:ext cx="454320" cy="2231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850" b="1" dirty="0" smtClean="0"/>
                  <a:t>MSC</a:t>
                </a:r>
                <a:endParaRPr lang="ko-KR" altLang="en-US" sz="850" b="1" dirty="0"/>
              </a:p>
            </p:txBody>
          </p:sp>
          <p:sp>
            <p:nvSpPr>
              <p:cNvPr id="217" name="TextBox 216"/>
              <p:cNvSpPr txBox="1"/>
              <p:nvPr/>
            </p:nvSpPr>
            <p:spPr>
              <a:xfrm>
                <a:off x="10518612" y="6570550"/>
                <a:ext cx="582776" cy="2231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850" b="1" dirty="0" smtClean="0"/>
                  <a:t>선택</a:t>
                </a:r>
                <a:endParaRPr lang="ko-KR" altLang="en-US" sz="850"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04654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2700">
          <a:solidFill>
            <a:schemeClr val="tx1"/>
          </a:solidFill>
          <a:prstDash val="dash"/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8483</TotalTime>
  <Words>1584</Words>
  <Application>Microsoft Office PowerPoint</Application>
  <PresentationFormat>와이드스크린</PresentationFormat>
  <Paragraphs>617</Paragraphs>
  <Slides>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11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choihayeong</dc:creator>
  <cp:lastModifiedBy>NY</cp:lastModifiedBy>
  <cp:revision>246</cp:revision>
  <cp:lastPrinted>2020-01-16T03:03:49Z</cp:lastPrinted>
  <dcterms:created xsi:type="dcterms:W3CDTF">2017-06-19T02:06:58Z</dcterms:created>
  <dcterms:modified xsi:type="dcterms:W3CDTF">2020-01-16T03:04:04Z</dcterms:modified>
</cp:coreProperties>
</file>