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63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4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0584" cy="6858000"/>
          </a:xfrm>
          <a:prstGeom prst="rect">
            <a:avLst/>
          </a:prstGeom>
          <a:solidFill>
            <a:srgbClr val="FF7F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9738360" y="438912"/>
            <a:ext cx="1828800" cy="16459"/>
          </a:xfrm>
          <a:prstGeom prst="rect">
            <a:avLst/>
          </a:prstGeom>
          <a:solidFill>
            <a:srgbClr val="2A43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74352" y="388620"/>
            <a:ext cx="118872" cy="118872"/>
          </a:xfrm>
          <a:prstGeom prst="ellipse">
            <a:avLst/>
          </a:prstGeom>
          <a:solidFill>
            <a:srgbClr val="F2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0030968" y="1609344"/>
            <a:ext cx="1627632" cy="16459"/>
          </a:xfrm>
          <a:prstGeom prst="rect">
            <a:avLst/>
          </a:prstGeom>
          <a:solidFill>
            <a:srgbClr val="2A43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966960" y="1559052"/>
            <a:ext cx="118872" cy="118872"/>
          </a:xfrm>
          <a:prstGeom prst="ellipse">
            <a:avLst/>
          </a:prstGeom>
          <a:solidFill>
            <a:srgbClr val="FF7F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030968" y="3950208"/>
            <a:ext cx="1828800" cy="16459"/>
          </a:xfrm>
          <a:prstGeom prst="rect">
            <a:avLst/>
          </a:prstGeom>
          <a:solidFill>
            <a:srgbClr val="2A43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082528" y="6492240"/>
            <a:ext cx="438912" cy="21945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2B441"/>
                </a:solidFill>
                <a:latin typeface="Malgun Gothic"/>
              </a:rPr>
              <a:t>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713232"/>
            <a:ext cx="7498079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2B441"/>
                </a:solidFill>
                <a:latin typeface="Malgun Gothic"/>
              </a:rPr>
              <a:t>INFORMATION SESSION  /  ACADEMIC PATHWAY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3231" y="1298448"/>
            <a:ext cx="8105453" cy="446891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200" b="1" dirty="0" err="1">
                <a:solidFill>
                  <a:schemeClr val="accent6">
                    <a:lumMod val="75000"/>
                  </a:schemeClr>
                </a:solidFill>
                <a:latin typeface="Malgun Gothic"/>
              </a:rPr>
              <a:t>동국대학교</a:t>
            </a:r>
            <a:r>
              <a:rPr sz="7200" b="1" dirty="0">
                <a:solidFill>
                  <a:schemeClr val="accent6">
                    <a:lumMod val="75000"/>
                  </a:schemeClr>
                </a:solidFill>
                <a:latin typeface="Malgun Gothic"/>
              </a:rPr>
              <a:t> × </a:t>
            </a:r>
            <a:r>
              <a:rPr lang="ko-KR" altLang="en-US" sz="7200" b="1" dirty="0" smtClean="0">
                <a:solidFill>
                  <a:schemeClr val="accent5">
                    <a:lumMod val="75000"/>
                  </a:schemeClr>
                </a:solidFill>
                <a:latin typeface="Malgun Gothic"/>
              </a:rPr>
              <a:t>일리노이대학교</a:t>
            </a:r>
            <a:endParaRPr lang="en-US" altLang="ko-KR" sz="7200" b="1" dirty="0" smtClean="0">
              <a:solidFill>
                <a:schemeClr val="accent5">
                  <a:lumMod val="75000"/>
                </a:schemeClr>
              </a:solidFill>
              <a:latin typeface="Malgun Gothic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7200" b="1" dirty="0" smtClean="0">
                <a:solidFill>
                  <a:srgbClr val="FAF9F7"/>
                </a:solidFill>
                <a:latin typeface="Malgun Gothic"/>
              </a:rPr>
              <a:t>UIUC 3+2 </a:t>
            </a:r>
            <a:r>
              <a:rPr lang="ko-KR" altLang="en-US" sz="7200" b="1" dirty="0" smtClean="0">
                <a:solidFill>
                  <a:srgbClr val="FAF9F7"/>
                </a:solidFill>
                <a:latin typeface="Malgun Gothic"/>
              </a:rPr>
              <a:t>프로그램 설명회</a:t>
            </a:r>
            <a:endParaRPr sz="7200" b="1" dirty="0">
              <a:solidFill>
                <a:srgbClr val="FAF9F7"/>
              </a:solidFill>
              <a:latin typeface="Malgun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4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0584" cy="6858000"/>
          </a:xfrm>
          <a:prstGeom prst="rect">
            <a:avLst/>
          </a:prstGeom>
          <a:solidFill>
            <a:srgbClr val="FF7F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9738360" y="438912"/>
            <a:ext cx="1828800" cy="16459"/>
          </a:xfrm>
          <a:prstGeom prst="rect">
            <a:avLst/>
          </a:prstGeom>
          <a:solidFill>
            <a:srgbClr val="2A43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74352" y="388620"/>
            <a:ext cx="118872" cy="118872"/>
          </a:xfrm>
          <a:prstGeom prst="ellipse">
            <a:avLst/>
          </a:prstGeom>
          <a:solidFill>
            <a:srgbClr val="F2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0030968" y="1609344"/>
            <a:ext cx="1627632" cy="16459"/>
          </a:xfrm>
          <a:prstGeom prst="rect">
            <a:avLst/>
          </a:prstGeom>
          <a:solidFill>
            <a:srgbClr val="2A43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966960" y="1559052"/>
            <a:ext cx="118872" cy="118872"/>
          </a:xfrm>
          <a:prstGeom prst="ellipse">
            <a:avLst/>
          </a:prstGeom>
          <a:solidFill>
            <a:srgbClr val="FF7F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738360" y="2779776"/>
            <a:ext cx="1426464" cy="16459"/>
          </a:xfrm>
          <a:prstGeom prst="rect">
            <a:avLst/>
          </a:prstGeom>
          <a:solidFill>
            <a:srgbClr val="2A43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674352" y="2729484"/>
            <a:ext cx="118872" cy="118872"/>
          </a:xfrm>
          <a:prstGeom prst="ellipse">
            <a:avLst/>
          </a:prstGeom>
          <a:solidFill>
            <a:srgbClr val="F2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030968" y="3950208"/>
            <a:ext cx="1828800" cy="16459"/>
          </a:xfrm>
          <a:prstGeom prst="rect">
            <a:avLst/>
          </a:prstGeom>
          <a:solidFill>
            <a:srgbClr val="2A43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9966960" y="3899916"/>
            <a:ext cx="118872" cy="118872"/>
          </a:xfrm>
          <a:prstGeom prst="ellipse">
            <a:avLst/>
          </a:prstGeom>
          <a:solidFill>
            <a:srgbClr val="FF7F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9738360" y="5120640"/>
            <a:ext cx="1627632" cy="16459"/>
          </a:xfrm>
          <a:prstGeom prst="rect">
            <a:avLst/>
          </a:prstGeom>
          <a:solidFill>
            <a:srgbClr val="2A43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9674352" y="5070348"/>
            <a:ext cx="118872" cy="118872"/>
          </a:xfrm>
          <a:prstGeom prst="ellipse">
            <a:avLst/>
          </a:prstGeom>
          <a:solidFill>
            <a:srgbClr val="F2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082528" y="6492240"/>
            <a:ext cx="438912" cy="21945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2B441"/>
                </a:solidFill>
                <a:latin typeface="Malgun Gothic"/>
              </a:rPr>
              <a:t>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713232"/>
            <a:ext cx="7498079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2B441"/>
                </a:solidFill>
                <a:latin typeface="Malgun Gothic"/>
              </a:rPr>
              <a:t>INFORMATION SESSION  /  ACADEMIC PATHWAY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3232" y="1298448"/>
            <a:ext cx="7452360" cy="102181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 dirty="0" err="1">
                <a:solidFill>
                  <a:srgbClr val="FAF9F7"/>
                </a:solidFill>
                <a:latin typeface="Malgun Gothic"/>
              </a:rPr>
              <a:t>동국대학교</a:t>
            </a:r>
            <a:r>
              <a:rPr sz="3200" b="1" dirty="0">
                <a:solidFill>
                  <a:srgbClr val="FAF9F7"/>
                </a:solidFill>
                <a:latin typeface="Malgun Gothic"/>
              </a:rPr>
              <a:t> × </a:t>
            </a:r>
            <a:r>
              <a:rPr lang="ko-KR" altLang="en-US" sz="3200" b="1" dirty="0" smtClean="0">
                <a:solidFill>
                  <a:srgbClr val="FAF9F7"/>
                </a:solidFill>
                <a:latin typeface="Malgun Gothic"/>
              </a:rPr>
              <a:t>일리노이대학교 대학원</a:t>
            </a:r>
            <a:endParaRPr lang="en-US" altLang="ko-KR" sz="3200" b="1" dirty="0" smtClean="0">
              <a:solidFill>
                <a:srgbClr val="FAF9F7"/>
              </a:solidFill>
              <a:latin typeface="Malgun Gothic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3200" b="1" dirty="0" smtClean="0">
                <a:solidFill>
                  <a:srgbClr val="FAF9F7"/>
                </a:solidFill>
                <a:latin typeface="Malgun Gothic"/>
              </a:rPr>
              <a:t>UIUC 3+2 </a:t>
            </a:r>
            <a:r>
              <a:rPr lang="ko-KR" altLang="en-US" sz="3200" b="1" dirty="0" smtClean="0">
                <a:solidFill>
                  <a:srgbClr val="FAF9F7"/>
                </a:solidFill>
                <a:latin typeface="Malgun Gothic"/>
              </a:rPr>
              <a:t>프로그램</a:t>
            </a:r>
            <a:endParaRPr sz="3200" b="1" dirty="0">
              <a:solidFill>
                <a:srgbClr val="FAF9F7"/>
              </a:solidFill>
              <a:latin typeface="Malgun Gothic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8096" y="2971800"/>
            <a:ext cx="7132320" cy="7772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BDCBDA"/>
                </a:solidFill>
                <a:latin typeface="Malgun Gothic"/>
              </a:rPr>
              <a:t>동국대 전자전기공학부 3년
＋ UIUC 재료공학과 2년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4251960"/>
            <a:ext cx="3246120" cy="1143000"/>
          </a:xfrm>
          <a:prstGeom prst="roundRect">
            <a:avLst/>
          </a:prstGeom>
          <a:solidFill>
            <a:srgbClr val="0D223A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77240" y="4416552"/>
            <a:ext cx="54864" cy="813816"/>
          </a:xfrm>
          <a:prstGeom prst="rect">
            <a:avLst/>
          </a:prstGeom>
          <a:solidFill>
            <a:srgbClr val="FF7F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78408" y="4416552"/>
            <a:ext cx="2862072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F7F32"/>
                </a:solidFill>
                <a:latin typeface="Malgun Gothic"/>
              </a:rPr>
              <a:t>학사 학위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" y="4873752"/>
            <a:ext cx="2807208" cy="429768"/>
          </a:xfrm>
          <a:prstGeom prst="rect">
            <a:avLst/>
          </a:prstGeom>
          <a:noFill/>
        </p:spPr>
        <p:txBody>
          <a:bodyPr wrap="square" lIns="0" tIns="0" rIns="36576" bIns="0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FAF9F7"/>
                </a:solidFill>
                <a:latin typeface="Malgun Gothic"/>
              </a:defRPr>
            </a:pPr>
            <a:r>
              <a:t>동국대학교 전자전기공학부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224528" y="4251960"/>
            <a:ext cx="3429000" cy="1143000"/>
          </a:xfrm>
          <a:prstGeom prst="roundRect">
            <a:avLst/>
          </a:prstGeom>
          <a:solidFill>
            <a:srgbClr val="0D223A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224528" y="4416552"/>
            <a:ext cx="54864" cy="813816"/>
          </a:xfrm>
          <a:prstGeom prst="rect">
            <a:avLst/>
          </a:prstGeom>
          <a:solidFill>
            <a:srgbClr val="F2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425696" y="4416552"/>
            <a:ext cx="3044952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2B441"/>
                </a:solidFill>
                <a:latin typeface="Malgun Gothic"/>
              </a:rPr>
              <a:t>석사 학위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53128" y="4873752"/>
            <a:ext cx="2990088" cy="429768"/>
          </a:xfrm>
          <a:prstGeom prst="rect">
            <a:avLst/>
          </a:prstGeom>
          <a:noFill/>
        </p:spPr>
        <p:txBody>
          <a:bodyPr wrap="square" lIns="0" tIns="0" rIns="36576" bIns="0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FAF9F7"/>
                </a:solidFill>
                <a:latin typeface="Malgun Gothic"/>
              </a:defRPr>
            </a:pPr>
            <a:r>
              <a:t>UIUC 재료공학과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28431" y="4315968"/>
            <a:ext cx="3246120" cy="1024128"/>
          </a:xfrm>
          <a:prstGeom prst="roundRect">
            <a:avLst/>
          </a:prstGeom>
          <a:solidFill>
            <a:srgbClr val="132F4C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247888" y="4471416"/>
            <a:ext cx="2834640" cy="25237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dirty="0" err="1" smtClean="0">
                <a:solidFill>
                  <a:srgbClr val="BDCBDA"/>
                </a:solidFill>
                <a:latin typeface="Malgun Gothic"/>
              </a:rPr>
              <a:t>파견</a:t>
            </a:r>
            <a:r>
              <a:rPr sz="1400" b="1" dirty="0" smtClean="0">
                <a:solidFill>
                  <a:srgbClr val="BDCBDA"/>
                </a:solidFill>
                <a:latin typeface="Malgun Gothic"/>
              </a:rPr>
              <a:t> </a:t>
            </a:r>
            <a:r>
              <a:rPr sz="1400" b="1" dirty="0" err="1" smtClean="0">
                <a:solidFill>
                  <a:srgbClr val="BDCBDA"/>
                </a:solidFill>
                <a:latin typeface="Malgun Gothic"/>
              </a:rPr>
              <a:t>시점</a:t>
            </a:r>
            <a:r>
              <a:rPr lang="en-US" sz="1400" b="1" dirty="0" smtClean="0">
                <a:solidFill>
                  <a:srgbClr val="BDCBDA"/>
                </a:solidFill>
                <a:latin typeface="Malgun Gothic"/>
              </a:rPr>
              <a:t> (</a:t>
            </a:r>
            <a:r>
              <a:rPr lang="ko-KR" altLang="en-US" sz="1400" b="1" dirty="0" smtClean="0">
                <a:solidFill>
                  <a:srgbClr val="BDCBDA"/>
                </a:solidFill>
                <a:latin typeface="Malgun Gothic"/>
              </a:rPr>
              <a:t>예상</a:t>
            </a:r>
            <a:r>
              <a:rPr lang="en-US" altLang="ko-KR" sz="1400" b="1" dirty="0" smtClean="0">
                <a:solidFill>
                  <a:srgbClr val="BDCBDA"/>
                </a:solidFill>
                <a:latin typeface="Malgun Gothic"/>
              </a:rPr>
              <a:t>)</a:t>
            </a:r>
            <a:endParaRPr sz="1400" b="1" dirty="0">
              <a:solidFill>
                <a:srgbClr val="BDCBDA"/>
              </a:solidFill>
              <a:latin typeface="Malgun Gothic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247888" y="4754880"/>
            <a:ext cx="2834640" cy="298543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dirty="0" smtClean="0">
                <a:solidFill>
                  <a:srgbClr val="F2B441"/>
                </a:solidFill>
                <a:latin typeface="Malgun Gothic"/>
              </a:rPr>
              <a:t>202</a:t>
            </a:r>
            <a:r>
              <a:rPr lang="en-US" sz="1700" b="1" dirty="0" smtClean="0">
                <a:solidFill>
                  <a:srgbClr val="F2B441"/>
                </a:solidFill>
                <a:latin typeface="Malgun Gothic"/>
              </a:rPr>
              <a:t>7</a:t>
            </a:r>
            <a:r>
              <a:rPr sz="1700" b="1" dirty="0" smtClean="0">
                <a:solidFill>
                  <a:srgbClr val="F2B441"/>
                </a:solidFill>
                <a:latin typeface="Malgun Gothic"/>
              </a:rPr>
              <a:t>년 </a:t>
            </a:r>
            <a:r>
              <a:rPr sz="1700" b="1" dirty="0">
                <a:solidFill>
                  <a:srgbClr val="F2B441"/>
                </a:solidFill>
                <a:latin typeface="Malgun Gothic"/>
              </a:rPr>
              <a:t>8월 </a:t>
            </a:r>
            <a:r>
              <a:rPr sz="1700" b="1" dirty="0" err="1">
                <a:solidFill>
                  <a:srgbClr val="F2B441"/>
                </a:solidFill>
                <a:latin typeface="Malgun Gothic"/>
              </a:rPr>
              <a:t>예정</a:t>
            </a:r>
            <a:endParaRPr sz="1700" b="1" dirty="0">
              <a:solidFill>
                <a:srgbClr val="F2B441"/>
              </a:solidFill>
              <a:latin typeface="Malgun Gothic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77240" y="5833872"/>
            <a:ext cx="10607040" cy="19082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 dirty="0">
                <a:solidFill>
                  <a:srgbClr val="7D97B0"/>
                </a:solidFill>
                <a:latin typeface="Malgun Gothic"/>
              </a:rPr>
              <a:t>※ </a:t>
            </a:r>
            <a:r>
              <a:rPr sz="1000" b="0" dirty="0" err="1">
                <a:solidFill>
                  <a:srgbClr val="7D97B0"/>
                </a:solidFill>
                <a:latin typeface="Malgun Gothic"/>
              </a:rPr>
              <a:t>파견</a:t>
            </a:r>
            <a:r>
              <a:rPr sz="1000" b="0" dirty="0">
                <a:solidFill>
                  <a:srgbClr val="7D97B0"/>
                </a:solidFill>
                <a:latin typeface="Malgun Gothic"/>
              </a:rPr>
              <a:t> </a:t>
            </a:r>
            <a:r>
              <a:rPr sz="1000" b="0" dirty="0" err="1">
                <a:solidFill>
                  <a:srgbClr val="7D97B0"/>
                </a:solidFill>
                <a:latin typeface="Malgun Gothic"/>
              </a:rPr>
              <a:t>일정은</a:t>
            </a:r>
            <a:r>
              <a:rPr sz="1000" b="0" dirty="0">
                <a:solidFill>
                  <a:srgbClr val="7D97B0"/>
                </a:solidFill>
                <a:latin typeface="Malgun Gothic"/>
              </a:rPr>
              <a:t> </a:t>
            </a:r>
            <a:r>
              <a:rPr sz="1000" b="0" dirty="0" err="1">
                <a:solidFill>
                  <a:srgbClr val="7D97B0"/>
                </a:solidFill>
                <a:latin typeface="Malgun Gothic"/>
              </a:rPr>
              <a:t>제공된</a:t>
            </a:r>
            <a:r>
              <a:rPr sz="1000" b="0" dirty="0">
                <a:solidFill>
                  <a:srgbClr val="7D97B0"/>
                </a:solidFill>
                <a:latin typeface="Malgun Gothic"/>
              </a:rPr>
              <a:t> </a:t>
            </a:r>
            <a:r>
              <a:rPr sz="1000" b="0" dirty="0" err="1">
                <a:solidFill>
                  <a:srgbClr val="7D97B0"/>
                </a:solidFill>
                <a:latin typeface="Malgun Gothic"/>
              </a:rPr>
              <a:t>안내문</a:t>
            </a:r>
            <a:r>
              <a:rPr sz="1000" b="0" dirty="0">
                <a:solidFill>
                  <a:srgbClr val="7D97B0"/>
                </a:solidFill>
                <a:latin typeface="Malgun Gothic"/>
              </a:rPr>
              <a:t> </a:t>
            </a:r>
            <a:r>
              <a:rPr sz="1000" b="0" dirty="0" err="1">
                <a:solidFill>
                  <a:srgbClr val="7D97B0"/>
                </a:solidFill>
                <a:latin typeface="Malgun Gothic"/>
              </a:rPr>
              <a:t>기준이며</a:t>
            </a:r>
            <a:r>
              <a:rPr sz="1000" b="0" dirty="0">
                <a:solidFill>
                  <a:srgbClr val="7D97B0"/>
                </a:solidFill>
                <a:latin typeface="Malgun Gothic"/>
              </a:rPr>
              <a:t>, </a:t>
            </a:r>
            <a:r>
              <a:rPr sz="1000" b="0" dirty="0" err="1">
                <a:solidFill>
                  <a:srgbClr val="7D97B0"/>
                </a:solidFill>
                <a:latin typeface="Malgun Gothic"/>
              </a:rPr>
              <a:t>실제</a:t>
            </a:r>
            <a:r>
              <a:rPr sz="1000" b="0" dirty="0">
                <a:solidFill>
                  <a:srgbClr val="7D97B0"/>
                </a:solidFill>
                <a:latin typeface="Malgun Gothic"/>
              </a:rPr>
              <a:t> </a:t>
            </a:r>
            <a:r>
              <a:rPr sz="1000" b="0" dirty="0" err="1">
                <a:solidFill>
                  <a:srgbClr val="7D97B0"/>
                </a:solidFill>
                <a:latin typeface="Malgun Gothic"/>
              </a:rPr>
              <a:t>시행</a:t>
            </a:r>
            <a:r>
              <a:rPr sz="1000" b="0" dirty="0">
                <a:solidFill>
                  <a:srgbClr val="7D97B0"/>
                </a:solidFill>
                <a:latin typeface="Malgun Gothic"/>
              </a:rPr>
              <a:t> </a:t>
            </a:r>
            <a:r>
              <a:rPr sz="1000" b="0" dirty="0" err="1">
                <a:solidFill>
                  <a:srgbClr val="7D97B0"/>
                </a:solidFill>
                <a:latin typeface="Malgun Gothic"/>
              </a:rPr>
              <a:t>일정은</a:t>
            </a:r>
            <a:r>
              <a:rPr sz="1000" b="0" dirty="0">
                <a:solidFill>
                  <a:srgbClr val="7D97B0"/>
                </a:solidFill>
                <a:latin typeface="Malgun Gothic"/>
              </a:rPr>
              <a:t> </a:t>
            </a:r>
            <a:r>
              <a:rPr lang="ko-KR" altLang="en-US" sz="1000" b="0" dirty="0" smtClean="0">
                <a:solidFill>
                  <a:srgbClr val="7D97B0"/>
                </a:solidFill>
                <a:latin typeface="Malgun Gothic"/>
              </a:rPr>
              <a:t>차후 </a:t>
            </a:r>
            <a:r>
              <a:rPr lang="en-US" altLang="ko-KR" sz="1000" b="0" dirty="0" smtClean="0">
                <a:solidFill>
                  <a:srgbClr val="7D97B0"/>
                </a:solidFill>
                <a:latin typeface="Malgun Gothic"/>
              </a:rPr>
              <a:t>UIUC </a:t>
            </a:r>
            <a:r>
              <a:rPr sz="1000" b="0" dirty="0" err="1" smtClean="0">
                <a:solidFill>
                  <a:srgbClr val="7D97B0"/>
                </a:solidFill>
                <a:latin typeface="Malgun Gothic"/>
              </a:rPr>
              <a:t>담당</a:t>
            </a:r>
            <a:r>
              <a:rPr sz="1000" b="0" dirty="0" smtClean="0">
                <a:solidFill>
                  <a:srgbClr val="7D97B0"/>
                </a:solidFill>
                <a:latin typeface="Malgun Gothic"/>
              </a:rPr>
              <a:t> </a:t>
            </a:r>
            <a:r>
              <a:rPr sz="1000" b="0" dirty="0" err="1">
                <a:solidFill>
                  <a:srgbClr val="7D97B0"/>
                </a:solidFill>
                <a:latin typeface="Malgun Gothic"/>
              </a:rPr>
              <a:t>부서를</a:t>
            </a:r>
            <a:r>
              <a:rPr sz="1000" b="0" dirty="0">
                <a:solidFill>
                  <a:srgbClr val="7D97B0"/>
                </a:solidFill>
                <a:latin typeface="Malgun Gothic"/>
              </a:rPr>
              <a:t> </a:t>
            </a:r>
            <a:r>
              <a:rPr sz="1000" b="0" dirty="0" err="1">
                <a:solidFill>
                  <a:srgbClr val="7D97B0"/>
                </a:solidFill>
                <a:latin typeface="Malgun Gothic"/>
              </a:rPr>
              <a:t>통해</a:t>
            </a:r>
            <a:r>
              <a:rPr sz="1000" b="0" dirty="0">
                <a:solidFill>
                  <a:srgbClr val="7D97B0"/>
                </a:solidFill>
                <a:latin typeface="Malgun Gothic"/>
              </a:rPr>
              <a:t> </a:t>
            </a:r>
            <a:r>
              <a:rPr sz="1000" b="0" dirty="0" err="1">
                <a:solidFill>
                  <a:srgbClr val="7D97B0"/>
                </a:solidFill>
                <a:latin typeface="Malgun Gothic"/>
              </a:rPr>
              <a:t>확인하세요</a:t>
            </a:r>
            <a:r>
              <a:rPr sz="1000" b="0" dirty="0">
                <a:solidFill>
                  <a:srgbClr val="7D97B0"/>
                </a:solidFill>
                <a:latin typeface="Malgun Gothic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83378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4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0584" cy="6858000"/>
          </a:xfrm>
          <a:prstGeom prst="rect">
            <a:avLst/>
          </a:prstGeom>
          <a:solidFill>
            <a:srgbClr val="FF7F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9738360" y="438912"/>
            <a:ext cx="1828800" cy="16459"/>
          </a:xfrm>
          <a:prstGeom prst="rect">
            <a:avLst/>
          </a:prstGeom>
          <a:solidFill>
            <a:srgbClr val="2A43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74352" y="388620"/>
            <a:ext cx="118872" cy="118872"/>
          </a:xfrm>
          <a:prstGeom prst="ellipse">
            <a:avLst/>
          </a:prstGeom>
          <a:solidFill>
            <a:srgbClr val="F2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0030968" y="1609344"/>
            <a:ext cx="1627632" cy="16459"/>
          </a:xfrm>
          <a:prstGeom prst="rect">
            <a:avLst/>
          </a:prstGeom>
          <a:solidFill>
            <a:srgbClr val="2A43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966960" y="1559052"/>
            <a:ext cx="118872" cy="118872"/>
          </a:xfrm>
          <a:prstGeom prst="ellipse">
            <a:avLst/>
          </a:prstGeom>
          <a:solidFill>
            <a:srgbClr val="FF7F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738360" y="2779776"/>
            <a:ext cx="1426464" cy="16459"/>
          </a:xfrm>
          <a:prstGeom prst="rect">
            <a:avLst/>
          </a:prstGeom>
          <a:solidFill>
            <a:srgbClr val="2A43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674352" y="2729484"/>
            <a:ext cx="118872" cy="118872"/>
          </a:xfrm>
          <a:prstGeom prst="ellipse">
            <a:avLst/>
          </a:prstGeom>
          <a:solidFill>
            <a:srgbClr val="F2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030968" y="3950208"/>
            <a:ext cx="1828800" cy="16459"/>
          </a:xfrm>
          <a:prstGeom prst="rect">
            <a:avLst/>
          </a:prstGeom>
          <a:solidFill>
            <a:srgbClr val="2A43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9966960" y="3899916"/>
            <a:ext cx="118872" cy="118872"/>
          </a:xfrm>
          <a:prstGeom prst="ellipse">
            <a:avLst/>
          </a:prstGeom>
          <a:solidFill>
            <a:srgbClr val="FF7F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9738360" y="5120640"/>
            <a:ext cx="1627632" cy="16459"/>
          </a:xfrm>
          <a:prstGeom prst="rect">
            <a:avLst/>
          </a:prstGeom>
          <a:solidFill>
            <a:srgbClr val="2A43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9674352" y="5070348"/>
            <a:ext cx="118872" cy="118872"/>
          </a:xfrm>
          <a:prstGeom prst="ellipse">
            <a:avLst/>
          </a:prstGeom>
          <a:solidFill>
            <a:srgbClr val="F2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082528" y="6492240"/>
            <a:ext cx="438912" cy="21945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2B441"/>
                </a:solidFill>
                <a:latin typeface="Malgun Gothic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338328"/>
            <a:ext cx="1042416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2B441"/>
                </a:solidFill>
                <a:latin typeface="Malgun Gothic"/>
              </a:rPr>
              <a:t>01 / PROGRAM OVERVIEW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5216" y="658368"/>
            <a:ext cx="10972800" cy="51206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FAF9F7"/>
                </a:solidFill>
                <a:latin typeface="Malgun Gothic"/>
              </a:rPr>
              <a:t>프로그램 개요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2648" y="1225296"/>
            <a:ext cx="10789920" cy="32918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 dirty="0">
                <a:solidFill>
                  <a:srgbClr val="BDCBDA"/>
                </a:solidFill>
                <a:latin typeface="Malgun Gothic"/>
              </a:rPr>
              <a:t>두 </a:t>
            </a:r>
            <a:r>
              <a:rPr sz="1200" b="0" dirty="0" err="1">
                <a:solidFill>
                  <a:srgbClr val="BDCBDA"/>
                </a:solidFill>
                <a:latin typeface="Malgun Gothic"/>
              </a:rPr>
              <a:t>대학의</a:t>
            </a:r>
            <a:r>
              <a:rPr sz="1200" b="0" dirty="0">
                <a:solidFill>
                  <a:srgbClr val="BDCBDA"/>
                </a:solidFill>
                <a:latin typeface="Malgun Gothic"/>
              </a:rPr>
              <a:t> </a:t>
            </a:r>
            <a:r>
              <a:rPr sz="1200" b="0" dirty="0" err="1">
                <a:solidFill>
                  <a:srgbClr val="BDCBDA"/>
                </a:solidFill>
                <a:latin typeface="Malgun Gothic"/>
              </a:rPr>
              <a:t>학위</a:t>
            </a:r>
            <a:r>
              <a:rPr sz="1200" b="0" dirty="0">
                <a:solidFill>
                  <a:srgbClr val="BDCBDA"/>
                </a:solidFill>
                <a:latin typeface="Malgun Gothic"/>
              </a:rPr>
              <a:t> </a:t>
            </a:r>
            <a:r>
              <a:rPr sz="1200" b="0" dirty="0" err="1">
                <a:solidFill>
                  <a:srgbClr val="BDCBDA"/>
                </a:solidFill>
                <a:latin typeface="Malgun Gothic"/>
              </a:rPr>
              <a:t>취득을</a:t>
            </a:r>
            <a:r>
              <a:rPr sz="1200" b="0" dirty="0">
                <a:solidFill>
                  <a:srgbClr val="BDCBDA"/>
                </a:solidFill>
                <a:latin typeface="Malgun Gothic"/>
              </a:rPr>
              <a:t> </a:t>
            </a:r>
            <a:r>
              <a:rPr sz="1200" b="0" dirty="0" err="1">
                <a:solidFill>
                  <a:srgbClr val="BDCBDA"/>
                </a:solidFill>
                <a:latin typeface="Malgun Gothic"/>
              </a:rPr>
              <a:t>목표로</a:t>
            </a:r>
            <a:r>
              <a:rPr sz="1200" b="0" dirty="0">
                <a:solidFill>
                  <a:srgbClr val="BDCBDA"/>
                </a:solidFill>
                <a:latin typeface="Malgun Gothic"/>
              </a:rPr>
              <a:t> </a:t>
            </a:r>
            <a:r>
              <a:rPr sz="1200" b="0" dirty="0" err="1">
                <a:solidFill>
                  <a:srgbClr val="BDCBDA"/>
                </a:solidFill>
                <a:latin typeface="Malgun Gothic"/>
              </a:rPr>
              <a:t>하는</a:t>
            </a:r>
            <a:r>
              <a:rPr sz="1200" b="0" dirty="0">
                <a:solidFill>
                  <a:srgbClr val="BDCBDA"/>
                </a:solidFill>
                <a:latin typeface="Malgun Gothic"/>
              </a:rPr>
              <a:t> </a:t>
            </a:r>
            <a:r>
              <a:rPr sz="1200" b="0" dirty="0" err="1">
                <a:solidFill>
                  <a:srgbClr val="BDCBDA"/>
                </a:solidFill>
                <a:latin typeface="Malgun Gothic"/>
              </a:rPr>
              <a:t>연계</a:t>
            </a:r>
            <a:r>
              <a:rPr sz="1200" b="0" dirty="0">
                <a:solidFill>
                  <a:srgbClr val="BDCBDA"/>
                </a:solidFill>
                <a:latin typeface="Malgun Gothic"/>
              </a:rPr>
              <a:t> </a:t>
            </a:r>
            <a:r>
              <a:rPr sz="1200" b="0" dirty="0" err="1">
                <a:solidFill>
                  <a:srgbClr val="BDCBDA"/>
                </a:solidFill>
                <a:latin typeface="Malgun Gothic"/>
              </a:rPr>
              <a:t>과정</a:t>
            </a:r>
            <a:endParaRPr sz="1200" b="0" dirty="0">
              <a:solidFill>
                <a:srgbClr val="BDCBDA"/>
              </a:solidFill>
              <a:latin typeface="Malgun Gothic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2960" y="1874519"/>
            <a:ext cx="10698480" cy="467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ko-KR" altLang="en-US" sz="2800" b="1" dirty="0" smtClean="0">
                <a:solidFill>
                  <a:srgbClr val="F2B441"/>
                </a:solidFill>
                <a:latin typeface="Malgun Gothic"/>
              </a:rPr>
              <a:t>학사 </a:t>
            </a:r>
            <a:r>
              <a:rPr sz="2800" b="1" dirty="0" smtClean="0">
                <a:solidFill>
                  <a:srgbClr val="F2B441"/>
                </a:solidFill>
                <a:latin typeface="Malgun Gothic"/>
              </a:rPr>
              <a:t>3</a:t>
            </a:r>
            <a:r>
              <a:rPr sz="2800" b="1" dirty="0">
                <a:solidFill>
                  <a:srgbClr val="F2B441"/>
                </a:solidFill>
                <a:latin typeface="Malgun Gothic"/>
              </a:rPr>
              <a:t>년  + </a:t>
            </a:r>
            <a:r>
              <a:rPr lang="ko-KR" altLang="en-US" sz="2800" b="1" dirty="0" smtClean="0">
                <a:solidFill>
                  <a:srgbClr val="F2B441"/>
                </a:solidFill>
                <a:latin typeface="Malgun Gothic"/>
              </a:rPr>
              <a:t>석사</a:t>
            </a:r>
            <a:r>
              <a:rPr sz="2800" b="1" dirty="0" smtClean="0">
                <a:solidFill>
                  <a:srgbClr val="F2B441"/>
                </a:solidFill>
                <a:latin typeface="Malgun Gothic"/>
              </a:rPr>
              <a:t> </a:t>
            </a:r>
            <a:r>
              <a:rPr sz="2800" b="1" dirty="0">
                <a:solidFill>
                  <a:srgbClr val="F2B441"/>
                </a:solidFill>
                <a:latin typeface="Malgun Gothic"/>
              </a:rPr>
              <a:t>2년  =  </a:t>
            </a:r>
            <a:r>
              <a:rPr sz="2800" b="1" dirty="0" err="1">
                <a:solidFill>
                  <a:srgbClr val="F2B441"/>
                </a:solidFill>
                <a:latin typeface="Malgun Gothic"/>
              </a:rPr>
              <a:t>연계</a:t>
            </a:r>
            <a:r>
              <a:rPr sz="2800" b="1" dirty="0">
                <a:solidFill>
                  <a:srgbClr val="F2B441"/>
                </a:solidFill>
                <a:latin typeface="Malgun Gothic"/>
              </a:rPr>
              <a:t> </a:t>
            </a:r>
            <a:r>
              <a:rPr sz="2800" b="1" dirty="0" err="1">
                <a:solidFill>
                  <a:srgbClr val="F2B441"/>
                </a:solidFill>
                <a:latin typeface="Malgun Gothic"/>
              </a:rPr>
              <a:t>과정</a:t>
            </a:r>
            <a:endParaRPr sz="2800" b="1" dirty="0">
              <a:solidFill>
                <a:srgbClr val="F2B441"/>
              </a:solidFill>
              <a:latin typeface="Malgun Gothic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822960" y="2788920"/>
            <a:ext cx="3200400" cy="1874519"/>
          </a:xfrm>
          <a:prstGeom prst="roundRect">
            <a:avLst/>
          </a:prstGeom>
          <a:solidFill>
            <a:srgbClr val="0D223A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24128" y="2980944"/>
            <a:ext cx="621792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F7F32"/>
                </a:solidFill>
                <a:latin typeface="Malgun Gothic"/>
              </a:rPr>
              <a:t>01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24128" y="3401568"/>
            <a:ext cx="2788920" cy="35661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FAF9F7"/>
                </a:solidFill>
                <a:latin typeface="Malgun Gothic"/>
              </a:rPr>
              <a:t>동국대학교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24128" y="3904487"/>
            <a:ext cx="2788920" cy="5943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BDCBDA"/>
                </a:solidFill>
                <a:latin typeface="Malgun Gothic"/>
              </a:rPr>
              <a:t>전자전기공학부
3년 과정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07408" y="2788920"/>
            <a:ext cx="3200400" cy="1874519"/>
          </a:xfrm>
          <a:prstGeom prst="roundRect">
            <a:avLst/>
          </a:prstGeom>
          <a:solidFill>
            <a:srgbClr val="0D223A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608576" y="2980944"/>
            <a:ext cx="621792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2B441"/>
                </a:solidFill>
                <a:latin typeface="Malgun Gothic"/>
              </a:rPr>
              <a:t>02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08576" y="3401568"/>
            <a:ext cx="2788920" cy="35661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FAF9F7"/>
                </a:solidFill>
                <a:latin typeface="Malgun Gothic"/>
              </a:rPr>
              <a:t>UIUC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08576" y="3904487"/>
            <a:ext cx="2788920" cy="5943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BDCBDA"/>
                </a:solidFill>
                <a:latin typeface="Malgun Gothic"/>
              </a:rPr>
              <a:t>재료공학과
2년 과정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991856" y="2788920"/>
            <a:ext cx="3200400" cy="1874519"/>
          </a:xfrm>
          <a:prstGeom prst="roundRect">
            <a:avLst/>
          </a:prstGeom>
          <a:solidFill>
            <a:srgbClr val="0D223A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193024" y="2980944"/>
            <a:ext cx="621792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F7F32"/>
                </a:solidFill>
                <a:latin typeface="Malgun Gothic"/>
              </a:rPr>
              <a:t>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193024" y="3401568"/>
            <a:ext cx="2788920" cy="35661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FAF9F7"/>
                </a:solidFill>
                <a:latin typeface="Malgun Gothic"/>
              </a:rPr>
              <a:t>취득 학위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93024" y="3904487"/>
            <a:ext cx="2788920" cy="5943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BDCBDA"/>
                </a:solidFill>
                <a:latin typeface="Malgun Gothic"/>
              </a:rPr>
              <a:t>동국대 학사
＋ UIUC 석사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087368" y="3438144"/>
            <a:ext cx="292608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100" b="1">
                <a:solidFill>
                  <a:srgbClr val="F2B441"/>
                </a:solidFill>
                <a:latin typeface="Malgun Gothic"/>
              </a:rPr>
              <a:t>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71816" y="3438144"/>
            <a:ext cx="292608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100" b="1">
                <a:solidFill>
                  <a:srgbClr val="F2B441"/>
                </a:solidFill>
                <a:latin typeface="Malgun Gothic"/>
              </a:rPr>
              <a:t>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0120" y="5248656"/>
            <a:ext cx="10332720" cy="4678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dirty="0" err="1">
                <a:solidFill>
                  <a:srgbClr val="FAF9F7"/>
                </a:solidFill>
                <a:latin typeface="Malgun Gothic"/>
              </a:rPr>
              <a:t>UIUC에서</a:t>
            </a:r>
            <a:r>
              <a:rPr sz="1400" b="0" dirty="0">
                <a:solidFill>
                  <a:srgbClr val="FAF9F7"/>
                </a:solidFill>
                <a:latin typeface="Malgun Gothic"/>
              </a:rPr>
              <a:t> </a:t>
            </a:r>
            <a:r>
              <a:rPr sz="1400" b="0" dirty="0" err="1">
                <a:solidFill>
                  <a:srgbClr val="FAF9F7"/>
                </a:solidFill>
                <a:latin typeface="Malgun Gothic"/>
              </a:rPr>
              <a:t>이수한</a:t>
            </a:r>
            <a:r>
              <a:rPr sz="1400" b="0" dirty="0">
                <a:solidFill>
                  <a:srgbClr val="FAF9F7"/>
                </a:solidFill>
                <a:latin typeface="Malgun Gothic"/>
              </a:rPr>
              <a:t> </a:t>
            </a:r>
            <a:r>
              <a:rPr sz="1400" b="0" dirty="0" err="1">
                <a:solidFill>
                  <a:srgbClr val="FAF9F7"/>
                </a:solidFill>
                <a:latin typeface="Malgun Gothic"/>
              </a:rPr>
              <a:t>학점은</a:t>
            </a:r>
            <a:r>
              <a:rPr sz="1400" b="0" dirty="0">
                <a:solidFill>
                  <a:srgbClr val="FAF9F7"/>
                </a:solidFill>
                <a:latin typeface="Malgun Gothic"/>
              </a:rPr>
              <a:t> </a:t>
            </a:r>
            <a:r>
              <a:rPr sz="1400" b="0" dirty="0" err="1">
                <a:solidFill>
                  <a:srgbClr val="FAF9F7"/>
                </a:solidFill>
                <a:latin typeface="Malgun Gothic"/>
              </a:rPr>
              <a:t>본교</a:t>
            </a:r>
            <a:r>
              <a:rPr sz="1400" b="0" dirty="0">
                <a:solidFill>
                  <a:srgbClr val="FAF9F7"/>
                </a:solidFill>
                <a:latin typeface="Malgun Gothic"/>
              </a:rPr>
              <a:t> </a:t>
            </a:r>
            <a:r>
              <a:rPr sz="1400" b="0" dirty="0" err="1">
                <a:solidFill>
                  <a:srgbClr val="FAF9F7"/>
                </a:solidFill>
                <a:latin typeface="Malgun Gothic"/>
              </a:rPr>
              <a:t>규정에</a:t>
            </a:r>
            <a:r>
              <a:rPr sz="1400" b="0" dirty="0">
                <a:solidFill>
                  <a:srgbClr val="FAF9F7"/>
                </a:solidFill>
                <a:latin typeface="Malgun Gothic"/>
              </a:rPr>
              <a:t> </a:t>
            </a:r>
            <a:r>
              <a:rPr sz="1400" b="0" dirty="0" err="1">
                <a:solidFill>
                  <a:srgbClr val="FAF9F7"/>
                </a:solidFill>
                <a:latin typeface="Malgun Gothic"/>
              </a:rPr>
              <a:t>따라</a:t>
            </a:r>
            <a:r>
              <a:rPr sz="1400" b="0" dirty="0">
                <a:solidFill>
                  <a:srgbClr val="FAF9F7"/>
                </a:solidFill>
                <a:latin typeface="Malgun Gothic"/>
              </a:rPr>
              <a:t> </a:t>
            </a:r>
            <a:r>
              <a:rPr sz="1400" b="0" dirty="0" err="1">
                <a:solidFill>
                  <a:srgbClr val="FAF9F7"/>
                </a:solidFill>
                <a:latin typeface="Malgun Gothic"/>
              </a:rPr>
              <a:t>졸업</a:t>
            </a:r>
            <a:r>
              <a:rPr sz="1400" b="0" dirty="0">
                <a:solidFill>
                  <a:srgbClr val="FAF9F7"/>
                </a:solidFill>
                <a:latin typeface="Malgun Gothic"/>
              </a:rPr>
              <a:t> </a:t>
            </a:r>
            <a:r>
              <a:rPr sz="1400" b="0" dirty="0" err="1">
                <a:solidFill>
                  <a:srgbClr val="FAF9F7"/>
                </a:solidFill>
                <a:latin typeface="Malgun Gothic"/>
              </a:rPr>
              <a:t>이수</a:t>
            </a:r>
            <a:r>
              <a:rPr sz="1400" b="0" dirty="0">
                <a:solidFill>
                  <a:srgbClr val="FAF9F7"/>
                </a:solidFill>
                <a:latin typeface="Malgun Gothic"/>
              </a:rPr>
              <a:t> </a:t>
            </a:r>
            <a:r>
              <a:rPr sz="1400" b="0" dirty="0" err="1">
                <a:solidFill>
                  <a:srgbClr val="FAF9F7"/>
                </a:solidFill>
                <a:latin typeface="Malgun Gothic"/>
              </a:rPr>
              <a:t>학점으로</a:t>
            </a:r>
            <a:r>
              <a:rPr sz="1400" b="0" dirty="0">
                <a:solidFill>
                  <a:srgbClr val="FAF9F7"/>
                </a:solidFill>
                <a:latin typeface="Malgun Gothic"/>
              </a:rPr>
              <a:t> </a:t>
            </a:r>
            <a:r>
              <a:rPr sz="1400" b="0" dirty="0" err="1">
                <a:solidFill>
                  <a:srgbClr val="FAF9F7"/>
                </a:solidFill>
                <a:latin typeface="Malgun Gothic"/>
              </a:rPr>
              <a:t>상호</a:t>
            </a:r>
            <a:r>
              <a:rPr sz="1400" b="0" dirty="0">
                <a:solidFill>
                  <a:srgbClr val="FAF9F7"/>
                </a:solidFill>
                <a:latin typeface="Malgun Gothic"/>
              </a:rPr>
              <a:t> </a:t>
            </a:r>
            <a:r>
              <a:rPr sz="1400" b="0" dirty="0" err="1">
                <a:solidFill>
                  <a:srgbClr val="FAF9F7"/>
                </a:solidFill>
                <a:latin typeface="Malgun Gothic"/>
              </a:rPr>
              <a:t>인정됩니다</a:t>
            </a:r>
            <a:r>
              <a:rPr sz="1400" b="0" dirty="0" smtClean="0">
                <a:solidFill>
                  <a:srgbClr val="FAF9F7"/>
                </a:solidFill>
                <a:latin typeface="Malgun Gothic"/>
              </a:rPr>
              <a:t>.</a:t>
            </a:r>
            <a:endParaRPr lang="en-US" sz="1400" b="0" dirty="0" smtClean="0">
              <a:solidFill>
                <a:srgbClr val="FAF9F7"/>
              </a:solidFill>
              <a:latin typeface="Malgun Gothic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altLang="ko-KR" sz="1400" dirty="0" smtClean="0">
                <a:solidFill>
                  <a:srgbClr val="FAF9F7"/>
                </a:solidFill>
                <a:latin typeface="Malgun Gothic"/>
              </a:rPr>
              <a:t>(</a:t>
            </a:r>
            <a:r>
              <a:rPr lang="ko-KR" altLang="en-US" sz="1400" dirty="0" smtClean="0">
                <a:solidFill>
                  <a:srgbClr val="FAF9F7"/>
                </a:solidFill>
                <a:latin typeface="Malgun Gothic"/>
              </a:rPr>
              <a:t>단</a:t>
            </a:r>
            <a:r>
              <a:rPr lang="en-US" altLang="ko-KR" sz="1400" dirty="0" smtClean="0">
                <a:solidFill>
                  <a:srgbClr val="FAF9F7"/>
                </a:solidFill>
                <a:latin typeface="Malgun Gothic"/>
              </a:rPr>
              <a:t>, </a:t>
            </a:r>
            <a:r>
              <a:rPr lang="ko-KR" altLang="en-US" sz="1400" dirty="0" smtClean="0">
                <a:solidFill>
                  <a:srgbClr val="FAF9F7"/>
                </a:solidFill>
                <a:latin typeface="Malgun Gothic"/>
              </a:rPr>
              <a:t>아웃바운드와 동일하게 심사를 거쳐 진행</a:t>
            </a:r>
            <a:r>
              <a:rPr lang="en-US" altLang="ko-KR" sz="1400" dirty="0" smtClean="0">
                <a:solidFill>
                  <a:srgbClr val="FAF9F7"/>
                </a:solidFill>
                <a:latin typeface="Malgun Gothic"/>
              </a:rPr>
              <a:t>)</a:t>
            </a:r>
            <a:endParaRPr sz="1400" b="0" dirty="0">
              <a:solidFill>
                <a:srgbClr val="FAF9F7"/>
              </a:solidFill>
              <a:latin typeface="Malgun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4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0584" cy="6858000"/>
          </a:xfrm>
          <a:prstGeom prst="rect">
            <a:avLst/>
          </a:prstGeom>
          <a:solidFill>
            <a:srgbClr val="FF7F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9738360" y="438912"/>
            <a:ext cx="1828800" cy="16459"/>
          </a:xfrm>
          <a:prstGeom prst="rect">
            <a:avLst/>
          </a:prstGeom>
          <a:solidFill>
            <a:srgbClr val="2A43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74352" y="388620"/>
            <a:ext cx="118872" cy="118872"/>
          </a:xfrm>
          <a:prstGeom prst="ellipse">
            <a:avLst/>
          </a:prstGeom>
          <a:solidFill>
            <a:srgbClr val="F2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0030968" y="1609344"/>
            <a:ext cx="1627632" cy="16459"/>
          </a:xfrm>
          <a:prstGeom prst="rect">
            <a:avLst/>
          </a:prstGeom>
          <a:solidFill>
            <a:srgbClr val="2A43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966960" y="1559052"/>
            <a:ext cx="118872" cy="118872"/>
          </a:xfrm>
          <a:prstGeom prst="ellipse">
            <a:avLst/>
          </a:prstGeom>
          <a:solidFill>
            <a:srgbClr val="FF7F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738360" y="2779776"/>
            <a:ext cx="1426464" cy="16459"/>
          </a:xfrm>
          <a:prstGeom prst="rect">
            <a:avLst/>
          </a:prstGeom>
          <a:solidFill>
            <a:srgbClr val="2A43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674352" y="2729484"/>
            <a:ext cx="118872" cy="118872"/>
          </a:xfrm>
          <a:prstGeom prst="ellipse">
            <a:avLst/>
          </a:prstGeom>
          <a:solidFill>
            <a:srgbClr val="F2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030968" y="3950208"/>
            <a:ext cx="1828800" cy="16459"/>
          </a:xfrm>
          <a:prstGeom prst="rect">
            <a:avLst/>
          </a:prstGeom>
          <a:solidFill>
            <a:srgbClr val="2A43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9966960" y="3899916"/>
            <a:ext cx="118872" cy="118872"/>
          </a:xfrm>
          <a:prstGeom prst="ellipse">
            <a:avLst/>
          </a:prstGeom>
          <a:solidFill>
            <a:srgbClr val="FF7F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9738360" y="5120640"/>
            <a:ext cx="1627632" cy="16459"/>
          </a:xfrm>
          <a:prstGeom prst="rect">
            <a:avLst/>
          </a:prstGeom>
          <a:solidFill>
            <a:srgbClr val="2A43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9674352" y="5070348"/>
            <a:ext cx="118872" cy="118872"/>
          </a:xfrm>
          <a:prstGeom prst="ellipse">
            <a:avLst/>
          </a:prstGeom>
          <a:solidFill>
            <a:srgbClr val="F2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082528" y="6492240"/>
            <a:ext cx="438912" cy="21945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2B441"/>
                </a:solidFill>
                <a:latin typeface="Malgun Gothic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338328"/>
            <a:ext cx="1042416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2B441"/>
                </a:solidFill>
                <a:latin typeface="Malgun Gothic"/>
              </a:rPr>
              <a:t>02 / ELIGIBILITY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5216" y="658368"/>
            <a:ext cx="10972800" cy="51206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FAF9F7"/>
                </a:solidFill>
                <a:latin typeface="Malgun Gothic"/>
              </a:rPr>
              <a:t>지원 자격 요건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2648" y="1225296"/>
            <a:ext cx="10789920" cy="32918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BDCBDA"/>
                </a:solidFill>
                <a:latin typeface="Malgun Gothic"/>
              </a:rPr>
              <a:t>아래 요건을 모두 충족해야 합니다.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8096" y="1847088"/>
            <a:ext cx="5230368" cy="1481328"/>
          </a:xfrm>
          <a:prstGeom prst="roundRect">
            <a:avLst/>
          </a:prstGeom>
          <a:solidFill>
            <a:srgbClr val="0D223A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68096" y="2011680"/>
            <a:ext cx="54864" cy="1152144"/>
          </a:xfrm>
          <a:prstGeom prst="rect">
            <a:avLst/>
          </a:prstGeom>
          <a:solidFill>
            <a:srgbClr val="FF7F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69264" y="2011680"/>
            <a:ext cx="484632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F7F32"/>
                </a:solidFill>
                <a:latin typeface="Malgun Gothic"/>
              </a:rPr>
              <a:t>대상 및 이수 학기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6695" y="2468880"/>
            <a:ext cx="4791456" cy="768096"/>
          </a:xfrm>
          <a:prstGeom prst="rect">
            <a:avLst/>
          </a:prstGeom>
          <a:noFill/>
        </p:spPr>
        <p:txBody>
          <a:bodyPr wrap="square" lIns="0" tIns="0" rIns="36576" bIns="0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FAF9F7"/>
                </a:solidFill>
                <a:latin typeface="Malgun Gothic"/>
              </a:defRPr>
            </a:pPr>
            <a:r>
              <a:t>동국대 전자전기공학부 3·4학년 재학생</a:t>
            </a:r>
          </a:p>
          <a:p>
            <a:pPr>
              <a:spcAft>
                <a:spcPts val="600"/>
              </a:spcAft>
              <a:defRPr sz="1300">
                <a:solidFill>
                  <a:srgbClr val="FAF9F7"/>
                </a:solidFill>
                <a:latin typeface="Malgun Gothic"/>
              </a:defRPr>
            </a:pPr>
            <a:r>
              <a:t>6학기 이상 이수자 (현재 6~8학기 재학 중인 자)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90488" y="1847088"/>
            <a:ext cx="5230368" cy="1481328"/>
          </a:xfrm>
          <a:prstGeom prst="roundRect">
            <a:avLst/>
          </a:prstGeom>
          <a:solidFill>
            <a:srgbClr val="0D223A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190488" y="2011680"/>
            <a:ext cx="54864" cy="1152144"/>
          </a:xfrm>
          <a:prstGeom prst="rect">
            <a:avLst/>
          </a:prstGeom>
          <a:solidFill>
            <a:srgbClr val="F2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391655" y="2011680"/>
            <a:ext cx="484632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2B441"/>
                </a:solidFill>
                <a:latin typeface="Malgun Gothic"/>
              </a:rPr>
              <a:t>성적 기준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19088" y="2468880"/>
            <a:ext cx="4791456" cy="768096"/>
          </a:xfrm>
          <a:prstGeom prst="rect">
            <a:avLst/>
          </a:prstGeom>
          <a:noFill/>
        </p:spPr>
        <p:txBody>
          <a:bodyPr wrap="square" lIns="0" tIns="0" rIns="36576" bIns="0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FAF9F7"/>
                </a:solidFill>
                <a:latin typeface="Malgun Gothic"/>
              </a:defRPr>
            </a:pPr>
            <a:r>
              <a:t>전 과목 평균 평점 3.80 이상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68096" y="3584448"/>
            <a:ext cx="5230368" cy="1682496"/>
          </a:xfrm>
          <a:prstGeom prst="roundRect">
            <a:avLst/>
          </a:prstGeom>
          <a:solidFill>
            <a:srgbClr val="0D223A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768096" y="3749039"/>
            <a:ext cx="54864" cy="1353312"/>
          </a:xfrm>
          <a:prstGeom prst="rect">
            <a:avLst/>
          </a:prstGeom>
          <a:solidFill>
            <a:srgbClr val="F2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69264" y="3749039"/>
            <a:ext cx="484632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2B441"/>
                </a:solidFill>
                <a:latin typeface="Malgun Gothic"/>
              </a:rPr>
              <a:t>취득 학점 기준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96695" y="4206240"/>
            <a:ext cx="4791456" cy="754053"/>
          </a:xfrm>
          <a:prstGeom prst="rect">
            <a:avLst/>
          </a:prstGeom>
          <a:noFill/>
        </p:spPr>
        <p:txBody>
          <a:bodyPr wrap="square" lIns="0" tIns="0" rIns="36576" bIns="0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FAF9F7"/>
                </a:solidFill>
                <a:latin typeface="Malgun Gothic"/>
              </a:defRPr>
            </a:pPr>
            <a:r>
              <a:rPr dirty="0"/>
              <a:t>총 </a:t>
            </a:r>
            <a:r>
              <a:rPr dirty="0" err="1"/>
              <a:t>취득학점</a:t>
            </a:r>
            <a:r>
              <a:rPr dirty="0"/>
              <a:t> 100학점 </a:t>
            </a:r>
            <a:r>
              <a:rPr dirty="0" err="1"/>
              <a:t>이상</a:t>
            </a:r>
            <a:endParaRPr dirty="0"/>
          </a:p>
          <a:p>
            <a:pPr>
              <a:spcAft>
                <a:spcPts val="600"/>
              </a:spcAft>
              <a:defRPr sz="1300">
                <a:solidFill>
                  <a:srgbClr val="FAF9F7"/>
                </a:solidFill>
                <a:latin typeface="Malgun Gothic"/>
              </a:defRPr>
            </a:pPr>
            <a:r>
              <a:rPr dirty="0" err="1"/>
              <a:t>전공학점</a:t>
            </a:r>
            <a:r>
              <a:rPr dirty="0"/>
              <a:t> 50학점 </a:t>
            </a:r>
            <a:r>
              <a:rPr dirty="0" err="1"/>
              <a:t>이상</a:t>
            </a:r>
            <a:r>
              <a:rPr dirty="0"/>
              <a:t> </a:t>
            </a:r>
            <a:r>
              <a:rPr dirty="0" err="1"/>
              <a:t>취득</a:t>
            </a:r>
            <a:endParaRPr dirty="0"/>
          </a:p>
          <a:p>
            <a:pPr>
              <a:spcAft>
                <a:spcPts val="600"/>
              </a:spcAft>
              <a:defRPr sz="1300">
                <a:solidFill>
                  <a:srgbClr val="FAF9F7"/>
                </a:solidFill>
                <a:latin typeface="Malgun Gothic"/>
              </a:defRPr>
            </a:pPr>
            <a:r>
              <a:rPr dirty="0" smtClean="0"/>
              <a:t>202</a:t>
            </a:r>
            <a:r>
              <a:rPr lang="en-US" dirty="0" smtClean="0"/>
              <a:t>6</a:t>
            </a:r>
            <a:r>
              <a:rPr dirty="0" smtClean="0"/>
              <a:t>학년도 </a:t>
            </a:r>
            <a:r>
              <a:rPr dirty="0"/>
              <a:t>2학기 및 </a:t>
            </a:r>
            <a:r>
              <a:rPr dirty="0" err="1"/>
              <a:t>계절학기</a:t>
            </a:r>
            <a:r>
              <a:rPr dirty="0"/>
              <a:t> </a:t>
            </a:r>
            <a:r>
              <a:rPr dirty="0" err="1"/>
              <a:t>이수</a:t>
            </a:r>
            <a:r>
              <a:rPr dirty="0"/>
              <a:t> </a:t>
            </a:r>
            <a:r>
              <a:rPr dirty="0" err="1"/>
              <a:t>예정</a:t>
            </a:r>
            <a:r>
              <a:rPr dirty="0"/>
              <a:t> </a:t>
            </a:r>
            <a:r>
              <a:rPr dirty="0" err="1"/>
              <a:t>학점</a:t>
            </a:r>
            <a:r>
              <a:rPr dirty="0"/>
              <a:t> </a:t>
            </a:r>
            <a:r>
              <a:rPr dirty="0" err="1"/>
              <a:t>포함</a:t>
            </a:r>
            <a:endParaRPr dirty="0"/>
          </a:p>
        </p:txBody>
      </p:sp>
      <p:sp>
        <p:nvSpPr>
          <p:cNvPr id="30" name="Rounded Rectangle 29"/>
          <p:cNvSpPr/>
          <p:nvPr/>
        </p:nvSpPr>
        <p:spPr>
          <a:xfrm>
            <a:off x="6190488" y="3584448"/>
            <a:ext cx="5230368" cy="1682496"/>
          </a:xfrm>
          <a:prstGeom prst="roundRect">
            <a:avLst/>
          </a:prstGeom>
          <a:solidFill>
            <a:srgbClr val="0D223A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6190488" y="3749039"/>
            <a:ext cx="54864" cy="1353312"/>
          </a:xfrm>
          <a:prstGeom prst="rect">
            <a:avLst/>
          </a:prstGeom>
          <a:solidFill>
            <a:srgbClr val="FF7F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391655" y="3749039"/>
            <a:ext cx="484632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F7F32"/>
                </a:solidFill>
                <a:latin typeface="Malgun Gothic"/>
              </a:rPr>
              <a:t>공인 영어 성적 (택 1)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19088" y="4206240"/>
            <a:ext cx="4791456" cy="969264"/>
          </a:xfrm>
          <a:prstGeom prst="rect">
            <a:avLst/>
          </a:prstGeom>
          <a:noFill/>
        </p:spPr>
        <p:txBody>
          <a:bodyPr wrap="square" lIns="0" tIns="0" rIns="36576" bIns="0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FAF9F7"/>
                </a:solidFill>
                <a:latin typeface="Malgun Gothic"/>
              </a:defRPr>
            </a:pPr>
            <a:r>
              <a:t>TOEFL iBT 103점 이상</a:t>
            </a:r>
          </a:p>
          <a:p>
            <a:pPr>
              <a:spcAft>
                <a:spcPts val="600"/>
              </a:spcAft>
              <a:defRPr sz="1300">
                <a:solidFill>
                  <a:srgbClr val="FAF9F7"/>
                </a:solidFill>
                <a:latin typeface="Malgun Gothic"/>
              </a:defRPr>
            </a:pPr>
            <a:r>
              <a:t>IELTS Academic 7.5 이상</a:t>
            </a:r>
          </a:p>
          <a:p>
            <a:pPr>
              <a:spcAft>
                <a:spcPts val="600"/>
              </a:spcAft>
              <a:defRPr sz="1300">
                <a:solidFill>
                  <a:srgbClr val="FAF9F7"/>
                </a:solidFill>
                <a:latin typeface="Malgun Gothic"/>
              </a:defRPr>
            </a:pPr>
            <a:r>
              <a:t>Duolingo 135 이상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77824" y="5715000"/>
            <a:ext cx="10241280" cy="30175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7D97B0"/>
                </a:solidFill>
                <a:latin typeface="Malgun Gothic"/>
              </a:rPr>
              <a:t>영어 성적은 안내문에 기재된 UIUC 대학원 입학 기준을 따릅니다.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4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0584" cy="6858000"/>
          </a:xfrm>
          <a:prstGeom prst="rect">
            <a:avLst/>
          </a:prstGeom>
          <a:solidFill>
            <a:srgbClr val="FF7F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9738360" y="438912"/>
            <a:ext cx="1828800" cy="16459"/>
          </a:xfrm>
          <a:prstGeom prst="rect">
            <a:avLst/>
          </a:prstGeom>
          <a:solidFill>
            <a:srgbClr val="2A43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74352" y="388620"/>
            <a:ext cx="118872" cy="118872"/>
          </a:xfrm>
          <a:prstGeom prst="ellipse">
            <a:avLst/>
          </a:prstGeom>
          <a:solidFill>
            <a:srgbClr val="F2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0030968" y="1609344"/>
            <a:ext cx="1627632" cy="16459"/>
          </a:xfrm>
          <a:prstGeom prst="rect">
            <a:avLst/>
          </a:prstGeom>
          <a:solidFill>
            <a:srgbClr val="2A43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966960" y="1559052"/>
            <a:ext cx="118872" cy="118872"/>
          </a:xfrm>
          <a:prstGeom prst="ellipse">
            <a:avLst/>
          </a:prstGeom>
          <a:solidFill>
            <a:srgbClr val="FF7F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738360" y="2779776"/>
            <a:ext cx="1426464" cy="16459"/>
          </a:xfrm>
          <a:prstGeom prst="rect">
            <a:avLst/>
          </a:prstGeom>
          <a:solidFill>
            <a:srgbClr val="2A43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674352" y="2729484"/>
            <a:ext cx="118872" cy="118872"/>
          </a:xfrm>
          <a:prstGeom prst="ellipse">
            <a:avLst/>
          </a:prstGeom>
          <a:solidFill>
            <a:srgbClr val="F2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030968" y="3950208"/>
            <a:ext cx="1828800" cy="16459"/>
          </a:xfrm>
          <a:prstGeom prst="rect">
            <a:avLst/>
          </a:prstGeom>
          <a:solidFill>
            <a:srgbClr val="2A43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9966960" y="3899916"/>
            <a:ext cx="118872" cy="118872"/>
          </a:xfrm>
          <a:prstGeom prst="ellipse">
            <a:avLst/>
          </a:prstGeom>
          <a:solidFill>
            <a:srgbClr val="FF7F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9738360" y="5120640"/>
            <a:ext cx="1627632" cy="16459"/>
          </a:xfrm>
          <a:prstGeom prst="rect">
            <a:avLst/>
          </a:prstGeom>
          <a:solidFill>
            <a:srgbClr val="2A43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9674352" y="5070348"/>
            <a:ext cx="118872" cy="118872"/>
          </a:xfrm>
          <a:prstGeom prst="ellipse">
            <a:avLst/>
          </a:prstGeom>
          <a:solidFill>
            <a:srgbClr val="F2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66928" y="6537960"/>
            <a:ext cx="987552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7D97B0"/>
                </a:solidFill>
                <a:latin typeface="Malgun Gothic"/>
              </a:rPr>
              <a:t>동국대학교 전자전기공학부 × UIUC 재료공학과 | 안내문 기준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82528" y="6492240"/>
            <a:ext cx="438912" cy="21945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2B441"/>
                </a:solidFill>
                <a:latin typeface="Malgun Gothic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338328"/>
            <a:ext cx="1042416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2B441"/>
                </a:solidFill>
                <a:latin typeface="Malgun Gothic"/>
              </a:rPr>
              <a:t>03 / TUITION &amp; SCHOLARSHIP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5216" y="658368"/>
            <a:ext cx="10972800" cy="51206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FAF9F7"/>
                </a:solidFill>
                <a:latin typeface="Malgun Gothic"/>
              </a:rPr>
              <a:t>등록금 및 장학 혜택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2648" y="1225296"/>
            <a:ext cx="10789920" cy="32918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BDCBDA"/>
                </a:solidFill>
                <a:latin typeface="Malgun Gothic"/>
              </a:rPr>
              <a:t>파견 기간에는 양교 등록금 납부가 원칙입니다.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8096" y="1865376"/>
            <a:ext cx="5230368" cy="1719072"/>
          </a:xfrm>
          <a:prstGeom prst="roundRect">
            <a:avLst/>
          </a:prstGeom>
          <a:solidFill>
            <a:srgbClr val="0D223A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68096" y="2029968"/>
            <a:ext cx="54864" cy="1389888"/>
          </a:xfrm>
          <a:prstGeom prst="rect">
            <a:avLst/>
          </a:prstGeom>
          <a:solidFill>
            <a:srgbClr val="FF7F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69264" y="2029968"/>
            <a:ext cx="484632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F7F32"/>
                </a:solidFill>
                <a:latin typeface="Malgun Gothic"/>
              </a:rPr>
              <a:t>UIUC 등록금 및 비용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6695" y="2487168"/>
            <a:ext cx="4791456" cy="1005839"/>
          </a:xfrm>
          <a:prstGeom prst="rect">
            <a:avLst/>
          </a:prstGeom>
          <a:noFill/>
        </p:spPr>
        <p:txBody>
          <a:bodyPr wrap="square" lIns="0" tIns="0" rIns="36576" bIns="0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FAF9F7"/>
                </a:solidFill>
                <a:latin typeface="Malgun Gothic"/>
              </a:defRPr>
            </a:pPr>
            <a:r>
              <a:t>수험료·입학료·수업료 및 기타 제반 비용</a:t>
            </a:r>
          </a:p>
          <a:p>
            <a:pPr>
              <a:spcAft>
                <a:spcPts val="600"/>
              </a:spcAft>
              <a:defRPr sz="1400">
                <a:solidFill>
                  <a:srgbClr val="FAF9F7"/>
                </a:solidFill>
                <a:latin typeface="Malgun Gothic"/>
              </a:defRPr>
            </a:pPr>
            <a:r>
              <a:t>전액 학생 본인 부담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90488" y="1865376"/>
            <a:ext cx="5230368" cy="1719072"/>
          </a:xfrm>
          <a:prstGeom prst="roundRect">
            <a:avLst/>
          </a:prstGeom>
          <a:solidFill>
            <a:srgbClr val="0D223A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190488" y="2029968"/>
            <a:ext cx="54864" cy="1389888"/>
          </a:xfrm>
          <a:prstGeom prst="rect">
            <a:avLst/>
          </a:prstGeom>
          <a:solidFill>
            <a:srgbClr val="F2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391655" y="2029968"/>
            <a:ext cx="484632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2B441"/>
                </a:solidFill>
                <a:latin typeface="Malgun Gothic"/>
              </a:rPr>
              <a:t>동국대학교 등록금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19088" y="2487168"/>
            <a:ext cx="4791456" cy="1005839"/>
          </a:xfrm>
          <a:prstGeom prst="rect">
            <a:avLst/>
          </a:prstGeom>
          <a:noFill/>
        </p:spPr>
        <p:txBody>
          <a:bodyPr wrap="square" lIns="0" tIns="0" rIns="36576" bIns="0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FAF9F7"/>
                </a:solidFill>
                <a:latin typeface="Malgun Gothic"/>
              </a:defRPr>
            </a:pPr>
            <a:r>
              <a:t>학적 유지를 위한 등록금 납부</a:t>
            </a:r>
          </a:p>
          <a:p>
            <a:pPr>
              <a:spcAft>
                <a:spcPts val="600"/>
              </a:spcAft>
              <a:defRPr sz="1400">
                <a:solidFill>
                  <a:srgbClr val="FAF9F7"/>
                </a:solidFill>
                <a:latin typeface="Malgun Gothic"/>
              </a:defRPr>
            </a:pPr>
            <a:r>
              <a:t>장학 지원 요건 충족 시 장학 혜택 적용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68096" y="3858768"/>
            <a:ext cx="10652760" cy="1517904"/>
          </a:xfrm>
          <a:prstGeom prst="roundRect">
            <a:avLst/>
          </a:prstGeom>
          <a:solidFill>
            <a:srgbClr val="132F4C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033271" y="4096512"/>
            <a:ext cx="2331720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AF9F7"/>
                </a:solidFill>
                <a:latin typeface="Malgun Gothic"/>
              </a:rPr>
              <a:t>본교 등록금의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310128" y="3977639"/>
            <a:ext cx="2377440" cy="75895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rgbClr val="F2B441"/>
                </a:solidFill>
                <a:latin typeface="Malgun Gothic"/>
              </a:rPr>
              <a:t>70%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0" y="4096512"/>
            <a:ext cx="5440680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AF9F7"/>
                </a:solidFill>
                <a:latin typeface="Malgun Gothic"/>
              </a:rPr>
              <a:t>장학금 지원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42415" y="4736592"/>
            <a:ext cx="9784080" cy="42062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BDCBDA"/>
                </a:solidFill>
                <a:latin typeface="Malgun Gothic"/>
              </a:rPr>
              <a:t>조건: 본교 8학기 이내 재학생 + 파견 직전 학기 평점 3.0 이상 + 직전 학기 15학점 이상 이수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" y="5632704"/>
            <a:ext cx="10332720" cy="3840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7D97B0"/>
                </a:solidFill>
                <a:latin typeface="Malgun Gothic"/>
              </a:rPr>
              <a:t>장학 혜택은 위 요건을 모두 충족하는 경우에 적용됩니다.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4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0584" cy="6858000"/>
          </a:xfrm>
          <a:prstGeom prst="rect">
            <a:avLst/>
          </a:prstGeom>
          <a:solidFill>
            <a:srgbClr val="FF7F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9738360" y="438912"/>
            <a:ext cx="1828800" cy="16459"/>
          </a:xfrm>
          <a:prstGeom prst="rect">
            <a:avLst/>
          </a:prstGeom>
          <a:solidFill>
            <a:srgbClr val="2A43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74352" y="388620"/>
            <a:ext cx="118872" cy="118872"/>
          </a:xfrm>
          <a:prstGeom prst="ellipse">
            <a:avLst/>
          </a:prstGeom>
          <a:solidFill>
            <a:srgbClr val="F2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0030968" y="1609344"/>
            <a:ext cx="1627632" cy="16459"/>
          </a:xfrm>
          <a:prstGeom prst="rect">
            <a:avLst/>
          </a:prstGeom>
          <a:solidFill>
            <a:srgbClr val="2A43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966960" y="1559052"/>
            <a:ext cx="118872" cy="118872"/>
          </a:xfrm>
          <a:prstGeom prst="ellipse">
            <a:avLst/>
          </a:prstGeom>
          <a:solidFill>
            <a:srgbClr val="FF7F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738360" y="2779776"/>
            <a:ext cx="1426464" cy="16459"/>
          </a:xfrm>
          <a:prstGeom prst="rect">
            <a:avLst/>
          </a:prstGeom>
          <a:solidFill>
            <a:srgbClr val="2A43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674352" y="2729484"/>
            <a:ext cx="118872" cy="118872"/>
          </a:xfrm>
          <a:prstGeom prst="ellipse">
            <a:avLst/>
          </a:prstGeom>
          <a:solidFill>
            <a:srgbClr val="F2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030968" y="3950208"/>
            <a:ext cx="1828800" cy="16459"/>
          </a:xfrm>
          <a:prstGeom prst="rect">
            <a:avLst/>
          </a:prstGeom>
          <a:solidFill>
            <a:srgbClr val="2A43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9966960" y="3899916"/>
            <a:ext cx="118872" cy="118872"/>
          </a:xfrm>
          <a:prstGeom prst="ellipse">
            <a:avLst/>
          </a:prstGeom>
          <a:solidFill>
            <a:srgbClr val="FF7F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9738360" y="5120640"/>
            <a:ext cx="1627632" cy="16459"/>
          </a:xfrm>
          <a:prstGeom prst="rect">
            <a:avLst/>
          </a:prstGeom>
          <a:solidFill>
            <a:srgbClr val="2A43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9674352" y="5070348"/>
            <a:ext cx="118872" cy="118872"/>
          </a:xfrm>
          <a:prstGeom prst="ellipse">
            <a:avLst/>
          </a:prstGeom>
          <a:solidFill>
            <a:srgbClr val="F2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082528" y="6492240"/>
            <a:ext cx="438912" cy="21945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2B441"/>
                </a:solidFill>
                <a:latin typeface="Malgun Gothic"/>
              </a:rPr>
              <a:t>05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338328"/>
            <a:ext cx="1042416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2B441"/>
                </a:solidFill>
                <a:latin typeface="Malgun Gothic"/>
              </a:rPr>
              <a:t>04 / IMPORTANT NOTES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5216" y="658368"/>
            <a:ext cx="10972800" cy="51206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FAF9F7"/>
                </a:solidFill>
                <a:latin typeface="Malgun Gothic"/>
              </a:rPr>
              <a:t>신청 전 꼭 확인하세요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2648" y="1225296"/>
            <a:ext cx="10789920" cy="32918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BDCBDA"/>
                </a:solidFill>
                <a:latin typeface="Malgun Gothic"/>
              </a:rPr>
              <a:t>초과학기 등록금과 본교 학사 졸업 절차를 미리 계획해야 합니다.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8096" y="1847088"/>
            <a:ext cx="5230368" cy="1874519"/>
          </a:xfrm>
          <a:prstGeom prst="roundRect">
            <a:avLst/>
          </a:prstGeom>
          <a:solidFill>
            <a:srgbClr val="0D223A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68096" y="2011680"/>
            <a:ext cx="54864" cy="1545336"/>
          </a:xfrm>
          <a:prstGeom prst="rect">
            <a:avLst/>
          </a:prstGeom>
          <a:solidFill>
            <a:srgbClr val="FF7F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69264" y="2011680"/>
            <a:ext cx="484632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F7F32"/>
                </a:solidFill>
                <a:latin typeface="Malgun Gothic"/>
              </a:rPr>
              <a:t>초과학기 등록금 유의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6695" y="2468880"/>
            <a:ext cx="4791456" cy="754053"/>
          </a:xfrm>
          <a:prstGeom prst="rect">
            <a:avLst/>
          </a:prstGeom>
          <a:noFill/>
        </p:spPr>
        <p:txBody>
          <a:bodyPr wrap="square" lIns="0" tIns="0" rIns="36576" bIns="0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FAF9F7"/>
                </a:solidFill>
                <a:latin typeface="Malgun Gothic"/>
              </a:defRPr>
            </a:pPr>
            <a:r>
              <a:rPr lang="en-US" dirty="0" smtClean="0"/>
              <a:t>1. </a:t>
            </a:r>
            <a:r>
              <a:rPr dirty="0" err="1" smtClean="0"/>
              <a:t>본교</a:t>
            </a:r>
            <a:r>
              <a:rPr dirty="0" smtClean="0"/>
              <a:t> </a:t>
            </a:r>
            <a:r>
              <a:rPr dirty="0"/>
              <a:t>9학기부터 </a:t>
            </a:r>
            <a:r>
              <a:rPr dirty="0" err="1"/>
              <a:t>장학금</a:t>
            </a:r>
            <a:r>
              <a:rPr dirty="0"/>
              <a:t> </a:t>
            </a:r>
            <a:r>
              <a:rPr dirty="0" err="1"/>
              <a:t>지원</a:t>
            </a:r>
            <a:r>
              <a:rPr dirty="0"/>
              <a:t> </a:t>
            </a:r>
            <a:r>
              <a:rPr dirty="0" err="1"/>
              <a:t>불가</a:t>
            </a:r>
            <a:endParaRPr dirty="0"/>
          </a:p>
          <a:p>
            <a:pPr>
              <a:spcAft>
                <a:spcPts val="600"/>
              </a:spcAft>
              <a:defRPr sz="1300">
                <a:solidFill>
                  <a:srgbClr val="FAF9F7"/>
                </a:solidFill>
                <a:latin typeface="Malgun Gothic"/>
              </a:defRPr>
            </a:pPr>
            <a:r>
              <a:rPr lang="en-US" dirty="0" smtClean="0"/>
              <a:t>2. </a:t>
            </a:r>
            <a:r>
              <a:rPr dirty="0" err="1" smtClean="0"/>
              <a:t>파견</a:t>
            </a:r>
            <a:r>
              <a:rPr dirty="0" smtClean="0"/>
              <a:t> </a:t>
            </a:r>
            <a:r>
              <a:rPr dirty="0" err="1"/>
              <a:t>기간</a:t>
            </a:r>
            <a:r>
              <a:rPr dirty="0"/>
              <a:t> 중 </a:t>
            </a:r>
            <a:r>
              <a:rPr dirty="0" err="1"/>
              <a:t>본교</a:t>
            </a:r>
            <a:r>
              <a:rPr dirty="0"/>
              <a:t> 8학기를 </a:t>
            </a:r>
            <a:r>
              <a:rPr dirty="0" err="1"/>
              <a:t>초과하면</a:t>
            </a:r>
            <a:endParaRPr dirty="0"/>
          </a:p>
          <a:p>
            <a:pPr>
              <a:spcAft>
                <a:spcPts val="600"/>
              </a:spcAft>
              <a:defRPr sz="1300">
                <a:solidFill>
                  <a:srgbClr val="FAF9F7"/>
                </a:solidFill>
                <a:latin typeface="Malgun Gothic"/>
              </a:defRPr>
            </a:pPr>
            <a:r>
              <a:rPr dirty="0"/>
              <a:t>9학기 </a:t>
            </a:r>
            <a:r>
              <a:rPr dirty="0" err="1"/>
              <a:t>이후</a:t>
            </a:r>
            <a:r>
              <a:rPr dirty="0"/>
              <a:t> </a:t>
            </a:r>
            <a:r>
              <a:rPr dirty="0" err="1"/>
              <a:t>본교</a:t>
            </a:r>
            <a:r>
              <a:rPr dirty="0"/>
              <a:t> </a:t>
            </a:r>
            <a:r>
              <a:rPr dirty="0" err="1"/>
              <a:t>등록금</a:t>
            </a:r>
            <a:r>
              <a:rPr dirty="0"/>
              <a:t> </a:t>
            </a:r>
            <a:r>
              <a:rPr dirty="0" smtClean="0"/>
              <a:t>100% </a:t>
            </a:r>
            <a:r>
              <a:rPr dirty="0" err="1" smtClean="0"/>
              <a:t>본인</a:t>
            </a:r>
            <a:r>
              <a:rPr dirty="0" smtClean="0"/>
              <a:t> </a:t>
            </a:r>
            <a:r>
              <a:rPr dirty="0" err="1"/>
              <a:t>부담</a:t>
            </a:r>
            <a:endParaRPr dirty="0"/>
          </a:p>
        </p:txBody>
      </p:sp>
      <p:sp>
        <p:nvSpPr>
          <p:cNvPr id="22" name="Rounded Rectangle 21"/>
          <p:cNvSpPr/>
          <p:nvPr/>
        </p:nvSpPr>
        <p:spPr>
          <a:xfrm>
            <a:off x="6190488" y="1847088"/>
            <a:ext cx="5230368" cy="1874519"/>
          </a:xfrm>
          <a:prstGeom prst="roundRect">
            <a:avLst/>
          </a:prstGeom>
          <a:solidFill>
            <a:srgbClr val="0D223A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190488" y="2011680"/>
            <a:ext cx="54864" cy="1545336"/>
          </a:xfrm>
          <a:prstGeom prst="rect">
            <a:avLst/>
          </a:prstGeom>
          <a:solidFill>
            <a:srgbClr val="F2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391655" y="2011680"/>
            <a:ext cx="484632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2B441"/>
                </a:solidFill>
                <a:latin typeface="Malgun Gothic"/>
              </a:rPr>
              <a:t>학점 인정 및 졸업 신청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19088" y="2468880"/>
            <a:ext cx="4791456" cy="1161287"/>
          </a:xfrm>
          <a:prstGeom prst="rect">
            <a:avLst/>
          </a:prstGeom>
          <a:noFill/>
        </p:spPr>
        <p:txBody>
          <a:bodyPr wrap="square" lIns="0" tIns="0" rIns="36576" bIns="0">
            <a:spAutoFit/>
          </a:bodyPr>
          <a:lstStyle/>
          <a:p>
            <a:pPr>
              <a:spcAft>
                <a:spcPts val="600"/>
              </a:spcAft>
              <a:defRPr sz="1300">
                <a:solidFill>
                  <a:srgbClr val="FAF9F7"/>
                </a:solidFill>
                <a:latin typeface="Malgun Gothic"/>
              </a:defRPr>
            </a:pPr>
            <a:r>
              <a:t>동국대 학사 학위 취득을 위해</a:t>
            </a:r>
          </a:p>
          <a:p>
            <a:pPr>
              <a:spcAft>
                <a:spcPts val="600"/>
              </a:spcAft>
              <a:defRPr sz="1300">
                <a:solidFill>
                  <a:srgbClr val="FAF9F7"/>
                </a:solidFill>
                <a:latin typeface="Malgun Gothic"/>
              </a:defRPr>
            </a:pPr>
            <a:r>
              <a:t>8학기 이내에 UIUC 이수 교과목의</a:t>
            </a:r>
          </a:p>
          <a:p>
            <a:pPr>
              <a:spcAft>
                <a:spcPts val="600"/>
              </a:spcAft>
              <a:defRPr sz="1300">
                <a:solidFill>
                  <a:srgbClr val="FAF9F7"/>
                </a:solidFill>
                <a:latin typeface="Malgun Gothic"/>
              </a:defRPr>
            </a:pPr>
            <a:r>
              <a:t>학점 인정 및 졸업 사정을 적시에 신청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248" y="4133087"/>
            <a:ext cx="10424160" cy="34747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F2B441"/>
                </a:solidFill>
                <a:latin typeface="Malgun Gothic"/>
              </a:rPr>
              <a:t>설명회 이후 확인할 사항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22960" y="4681728"/>
            <a:ext cx="2542032" cy="850392"/>
          </a:xfrm>
          <a:prstGeom prst="roundRect">
            <a:avLst/>
          </a:prstGeom>
          <a:solidFill>
            <a:srgbClr val="0D223A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32688" y="4800600"/>
            <a:ext cx="347472" cy="21031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7F32"/>
                </a:solidFill>
                <a:latin typeface="Malgun Gothic"/>
              </a:rPr>
              <a:t>01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07592" y="4754880"/>
            <a:ext cx="192024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AF9F7"/>
                </a:solidFill>
                <a:latin typeface="Malgun Gothic"/>
              </a:rPr>
              <a:t>지원 자격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07592" y="5074920"/>
            <a:ext cx="192024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BDCBDA"/>
                </a:solidFill>
                <a:latin typeface="Malgun Gothic"/>
              </a:rPr>
              <a:t>학기·평점·총학점·전공학점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566160" y="4681728"/>
            <a:ext cx="2542032" cy="850392"/>
          </a:xfrm>
          <a:prstGeom prst="roundRect">
            <a:avLst/>
          </a:prstGeom>
          <a:solidFill>
            <a:srgbClr val="0D223A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3675887" y="4800600"/>
            <a:ext cx="347472" cy="21031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2B441"/>
                </a:solidFill>
                <a:latin typeface="Malgun Gothic"/>
              </a:rPr>
              <a:t>02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50791" y="4754880"/>
            <a:ext cx="192024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AF9F7"/>
                </a:solidFill>
                <a:latin typeface="Malgun Gothic"/>
              </a:rPr>
              <a:t>영어 성적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050791" y="5074920"/>
            <a:ext cx="192024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dirty="0">
                <a:solidFill>
                  <a:srgbClr val="BDCBDA"/>
                </a:solidFill>
                <a:latin typeface="Malgun Gothic"/>
              </a:rPr>
              <a:t>TOEFL / IELTS / </a:t>
            </a:r>
            <a:r>
              <a:rPr sz="850" b="0" dirty="0" err="1">
                <a:solidFill>
                  <a:srgbClr val="BDCBDA"/>
                </a:solidFill>
                <a:latin typeface="Malgun Gothic"/>
              </a:rPr>
              <a:t>Duolingo</a:t>
            </a:r>
            <a:endParaRPr sz="850" b="0" dirty="0">
              <a:solidFill>
                <a:srgbClr val="BDCBDA"/>
              </a:solidFill>
              <a:latin typeface="Malgun Gothic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6309360" y="4681728"/>
            <a:ext cx="2542032" cy="850392"/>
          </a:xfrm>
          <a:prstGeom prst="roundRect">
            <a:avLst/>
          </a:prstGeom>
          <a:solidFill>
            <a:srgbClr val="0D223A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419088" y="4800600"/>
            <a:ext cx="347472" cy="21031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7F32"/>
                </a:solidFill>
                <a:latin typeface="Malgun Gothic"/>
              </a:rPr>
              <a:t>03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793992" y="4754880"/>
            <a:ext cx="192024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AF9F7"/>
                </a:solidFill>
                <a:latin typeface="Malgun Gothic"/>
              </a:rPr>
              <a:t>재정 계획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793992" y="5074920"/>
            <a:ext cx="192024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BDCBDA"/>
                </a:solidFill>
                <a:latin typeface="Malgun Gothic"/>
              </a:rPr>
              <a:t>양교 등록금 및 장학 조건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052560" y="4681728"/>
            <a:ext cx="2542032" cy="850392"/>
          </a:xfrm>
          <a:prstGeom prst="roundRect">
            <a:avLst/>
          </a:prstGeom>
          <a:solidFill>
            <a:srgbClr val="0D223A"/>
          </a:solidFill>
          <a:ln>
            <a:solidFill>
              <a:srgbClr val="2A43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9162288" y="4800600"/>
            <a:ext cx="347472" cy="21031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2B441"/>
                </a:solidFill>
                <a:latin typeface="Malgun Gothic"/>
              </a:rPr>
              <a:t>04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537192" y="4754880"/>
            <a:ext cx="192024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AF9F7"/>
                </a:solidFill>
                <a:latin typeface="Malgun Gothic"/>
              </a:rPr>
              <a:t>졸업 일정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537192" y="5074920"/>
            <a:ext cx="192024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dirty="0" err="1">
                <a:solidFill>
                  <a:srgbClr val="BDCBDA"/>
                </a:solidFill>
                <a:latin typeface="Malgun Gothic"/>
              </a:rPr>
              <a:t>학점</a:t>
            </a:r>
            <a:r>
              <a:rPr sz="850" b="0" dirty="0">
                <a:solidFill>
                  <a:srgbClr val="BDCBDA"/>
                </a:solidFill>
                <a:latin typeface="Malgun Gothic"/>
              </a:rPr>
              <a:t> </a:t>
            </a:r>
            <a:r>
              <a:rPr sz="850" b="0" dirty="0" err="1">
                <a:solidFill>
                  <a:srgbClr val="BDCBDA"/>
                </a:solidFill>
                <a:latin typeface="Malgun Gothic"/>
              </a:rPr>
              <a:t>인정·졸업</a:t>
            </a:r>
            <a:r>
              <a:rPr sz="850" b="0" dirty="0">
                <a:solidFill>
                  <a:srgbClr val="BDCBDA"/>
                </a:solidFill>
                <a:latin typeface="Malgun Gothic"/>
              </a:rPr>
              <a:t> </a:t>
            </a:r>
            <a:r>
              <a:rPr sz="850" b="0" dirty="0" err="1">
                <a:solidFill>
                  <a:srgbClr val="BDCBDA"/>
                </a:solidFill>
                <a:latin typeface="Malgun Gothic"/>
              </a:rPr>
              <a:t>사정</a:t>
            </a:r>
            <a:r>
              <a:rPr sz="850" b="0" dirty="0">
                <a:solidFill>
                  <a:srgbClr val="BDCBDA"/>
                </a:solidFill>
                <a:latin typeface="Malgun Gothic"/>
              </a:rPr>
              <a:t> </a:t>
            </a:r>
            <a:r>
              <a:rPr sz="850" b="0" dirty="0" err="1">
                <a:solidFill>
                  <a:srgbClr val="BDCBDA"/>
                </a:solidFill>
                <a:latin typeface="Malgun Gothic"/>
              </a:rPr>
              <a:t>신청</a:t>
            </a:r>
            <a:endParaRPr sz="850" b="0" dirty="0">
              <a:solidFill>
                <a:srgbClr val="BDCBDA"/>
              </a:solidFill>
              <a:latin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424</Words>
  <Application>Microsoft Office PowerPoint</Application>
  <PresentationFormat>와이드스크린</PresentationFormat>
  <Paragraphs>93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1" baseType="lpstr">
      <vt:lpstr>Malgun Gothic</vt:lpstr>
      <vt:lpstr>Malgun Gothic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/>
  <cp:keywords/>
  <dc:description>generated using python-pptx</dc:description>
  <cp:lastModifiedBy>user</cp:lastModifiedBy>
  <cp:revision>4</cp:revision>
  <dcterms:created xsi:type="dcterms:W3CDTF">2013-01-27T09:14:16Z</dcterms:created>
  <dcterms:modified xsi:type="dcterms:W3CDTF">2026-10-26T01:14:52Z</dcterms:modified>
  <cp:category/>
</cp:coreProperties>
</file>